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3" r:id="rId10"/>
    <p:sldId id="294" r:id="rId11"/>
    <p:sldId id="290" r:id="rId12"/>
    <p:sldId id="295" r:id="rId13"/>
    <p:sldId id="291" r:id="rId14"/>
    <p:sldId id="292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258" r:id="rId26"/>
    <p:sldId id="257" r:id="rId27"/>
    <p:sldId id="259" r:id="rId28"/>
    <p:sldId id="261" r:id="rId29"/>
    <p:sldId id="260" r:id="rId30"/>
    <p:sldId id="262" r:id="rId31"/>
    <p:sldId id="263" r:id="rId32"/>
    <p:sldId id="268" r:id="rId33"/>
    <p:sldId id="264" r:id="rId34"/>
    <p:sldId id="265" r:id="rId35"/>
    <p:sldId id="266" r:id="rId36"/>
    <p:sldId id="267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102FF2-5335-E34D-8620-4A78383663FA}" v="1" dt="2024-06-12T05:15:59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0" autoAdjust="0"/>
    <p:restoredTop sz="94699"/>
  </p:normalViewPr>
  <p:slideViewPr>
    <p:cSldViewPr snapToGrid="0">
      <p:cViewPr varScale="1">
        <p:scale>
          <a:sx n="97" d="100"/>
          <a:sy n="97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9935C2-78F2-8CE2-DE15-DF06576EB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FAFCA5-BC9C-B131-30CA-CD0A1FF69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B489BB-7237-138F-9544-99099D5DD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26D46-DE3C-8224-3418-37A9600E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F066ED-2285-98C9-DB36-19E2DAEDB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60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583A1C-92CA-00A2-7E2B-2C678F10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0FA80F0-96F5-15C8-DFF5-0DDA06750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8A3EF4-8C0F-D1C3-78F9-715FB873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96A4A1-AB7B-DD60-6EE4-1A2333B1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AB9E70-00C6-7A89-85B9-59408BB6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97064B3-B714-9020-DE01-4F43DFFFD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2F7689-21B5-11DC-5510-9C91932C3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767CC-E73E-2BC3-8AB9-37D027E7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FDB351-2786-5644-88EF-3F5D0F43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776612-6CB1-F77A-5CC1-1E596C8F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18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27191B-5CA0-983D-D5A1-711E6D91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535EEB-9486-5DF8-5485-AE40595F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B2F0FC-5BEB-F4C9-FA98-78E9D4A5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64D031-C70E-F5B6-A025-0C2310CC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3EF60F-EEE7-1E45-FF17-0D6889FB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00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AD1C7-A5C1-C930-2914-38ADE99B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A1F983-9BCD-0ED9-785A-772316579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43A3A-E91D-F59B-C1FC-C2C6E648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D7BCE-8B9D-4550-B07A-13B88ABD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C486A3-4964-A4F0-18AF-24845A55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02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B9016-2298-71CC-33A8-E0C0ACA6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10517-033D-640F-655D-C1CD63D41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641769-5917-7DF3-85AF-A4C1AA858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42DEB4-2D53-5503-2A31-31DD7ADC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7DF5B1-6BDC-1875-8109-3B15C111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AC6855-325C-618C-6AB7-1FFE49C5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85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AE191-290B-22AF-36E7-6D502A53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39AF56-12A9-1107-C0A8-33D9EF0E8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A4991-D9C0-83FE-F13F-57F62F587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C9CC8B-D93F-8925-DB1C-41439F261E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1BB909-2974-F9AA-8343-0AB4436C7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6D7841-C083-D1E6-37BD-121F09458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8866B4-C0B0-0129-27B0-D230F19F4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7E5015-F56F-9180-43F6-A96D1373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84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C7C2C-3CB8-5198-E4A8-8333491C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2D01F5-965A-8A43-C1E1-779672D51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A39F2A-39F1-BBE2-C2C8-DD743EB9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7A4344-C0C9-675F-3F4A-A47E3CFA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95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8ED92C-D5B9-E79A-9DA2-92A53AD1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747698-2BF0-9B8F-814D-967A650B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90BFD3-9759-39BF-2B02-9D4426E3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3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0DE8A-5E38-3E4B-295B-3039F30A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E09E35-3452-F19A-BC77-8F27FD1ED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6EA198-5EE8-10F7-45A7-84E5560C5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138E6-1FF4-E99F-535B-B1D3618F6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1F3D94-9BE8-C822-3C00-CCCDF976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F9B42A-46E9-1943-30D5-3147F516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54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C3F26-9991-989F-F527-93B32C5A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14B6C06-486D-CB46-82EF-1F0DC2E67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0711C6-DFF8-B47B-8307-85A868798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34D1D5-9E02-F954-9B97-638A4C3E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36A3A3-A133-98E0-4258-6181E12C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5B6D8C-2A2C-15CD-41A8-6CBF6761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99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AAA808D-B564-B014-5754-ED091B75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010DC7-4326-1521-5C73-C77A794D0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8E760B-6A70-C901-854A-AD2CF1D227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5F39B9-C9F0-D311-F8F0-8B738CEB6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C08555-C97B-7FC8-B363-861D891F7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52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A24867-36F9-0F61-D7FA-5D7E34454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Wrapper Scenario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AC74AD-386B-54E2-7A7C-96B10A166B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6629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FEC7E7-2C3E-4701-5679-3487EAE83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</a:t>
            </a:r>
            <a:r>
              <a:rPr lang="de-DE" dirty="0" err="1"/>
              <a:t>Metadata</a:t>
            </a:r>
            <a:r>
              <a:rPr lang="de-DE" dirty="0"/>
              <a:t> Extension	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9F8512B-1599-BA5D-A651-EE12B302E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58" y="1690687"/>
            <a:ext cx="3294840" cy="43513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7E30BCB-78A7-40E1-0AF5-9DA47BE25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04" y="1702493"/>
            <a:ext cx="2543580" cy="435133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8ED3B8E-A1A3-0877-250B-FB363A86A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90" y="1690687"/>
            <a:ext cx="2686399" cy="43631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9DC61E2-46BA-4993-8213-F479BA5A2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7568" y="1702493"/>
            <a:ext cx="2716743" cy="37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93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3E8EC-8DEE-3B49-B02A-894A3D65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Definition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3E4816C-215A-CCEF-0419-97EEF3021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239" y="1690688"/>
            <a:ext cx="5048266" cy="43513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7446F55-4E68-2139-4B3B-6168CF9DD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443" y="1563654"/>
            <a:ext cx="4319418" cy="460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2466FB-32C9-2B8F-C415-03A3DC8A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Projection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1248DCA-0A22-2C01-E74E-3A926ABD5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50" y="2267744"/>
            <a:ext cx="5905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52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B0E4CA-5BE5-2327-8BDE-5BE51FEAF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Publish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binding</a:t>
            </a:r>
            <a:r>
              <a:rPr lang="de-DE" dirty="0"/>
              <a:t> and </a:t>
            </a:r>
            <a:r>
              <a:rPr lang="de-DE" dirty="0" err="1"/>
              <a:t>run</a:t>
            </a:r>
            <a:r>
              <a:rPr lang="de-DE" dirty="0"/>
              <a:t> SAP Fiori Elements </a:t>
            </a:r>
            <a:r>
              <a:rPr lang="de-DE" dirty="0" err="1"/>
              <a:t>preview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D0AE1-38CB-9DBD-C47C-F661C2EF9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/IWFND/V4_ADMIN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A89506F-5C6E-5799-F970-273F6FAE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81411"/>
            <a:ext cx="7772400" cy="243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12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1D703-A7EE-0F3B-5E5F-FC5C21A8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0F91F293-7069-9DEB-533C-51B68F64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067844"/>
            <a:ext cx="102362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24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4797E4-096E-35FC-38F9-DF5DE8B40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products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4EB1DC-386B-2166-AD64-4046D217D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Create a Value Help ZI_PRODUCTS_###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I_Product</a:t>
            </a:r>
            <a:r>
              <a:rPr lang="de-DE" dirty="0"/>
              <a:t>.</a:t>
            </a:r>
          </a:p>
          <a:p>
            <a:r>
              <a:rPr lang="de-DE" dirty="0"/>
              <a:t>Fields</a:t>
            </a:r>
          </a:p>
          <a:p>
            <a:pPr lvl="1"/>
            <a:r>
              <a:rPr lang="de-DE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endParaRPr lang="de-DE" b="0" i="0" u="none" strike="noStrike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Price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Currency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ProductGroup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BaseUnit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818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70EFA-3897-367D-D4D5-F1FC901F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Metadata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FBFA4-6AB1-5B62-06E5-AE2EDF84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Consumption</a:t>
            </a:r>
            <a:r>
              <a:rPr lang="de-DE" sz="2000" b="0" i="0" u="none" strike="noStrike" dirty="0" err="1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valueHelpDefinition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entity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'ZI_PRODUCTS_###'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ProductText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additionalBinding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localElement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'Price'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usage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#RESULT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localElement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'Currency'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usage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#RESULT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]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endParaRPr lang="de-DE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Annotation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field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ordereditem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055323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55D05-33C5-BD9B-C0C2-9F01E423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D17650E-9F2A-E7BE-E83D-F92363AA1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123" y="1825625"/>
            <a:ext cx="62897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6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CF834-2F49-5ABE-34A2-12ED69BC6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createPurchRqnBAPISave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CAC466A-2F4F-DEE3-7CF7-66BD8CFA0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7577"/>
            <a:ext cx="7772400" cy="787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91F3F31-9724-C569-A1F5-27937F752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348" y="2824571"/>
            <a:ext cx="6622774" cy="366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18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E372C-5292-00DD-60A3-A9A60D8A6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createPurchRqnBAPISave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AD8F0B-C479-3C86-8429-3FEFBBBC3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Change </a:t>
            </a:r>
            <a:r>
              <a:rPr lang="de-DE" dirty="0" err="1"/>
              <a:t>get_instance_features</a:t>
            </a:r>
            <a:r>
              <a:rPr lang="de-DE" dirty="0"/>
              <a:t> </a:t>
            </a:r>
            <a:r>
              <a:rPr lang="de-DE" dirty="0" err="1"/>
              <a:t>wit</a:t>
            </a:r>
            <a:r>
              <a:rPr lang="de-DE" dirty="0"/>
              <a:t> </a:t>
            </a:r>
            <a:r>
              <a:rPr lang="de-DE" dirty="0" err="1"/>
              <a:t>createPurchRqnBAPISave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119ADE-0BCF-C0C6-D9F2-066AC6DC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57775"/>
            <a:ext cx="7772400" cy="375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47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5816B-0F26-B783-2892-2CC476F1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Wrapper Scenario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BD7B5-42C8-4DD6-6DBA-6AEBBF1DB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rgbClr val="1F1F1F"/>
                </a:solidFill>
                <a:highlight>
                  <a:srgbClr val="FFFFFF"/>
                </a:highlight>
                <a:latin typeface="72 Brand Variable"/>
              </a:rPr>
              <a:t>H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ow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to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wrap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the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BAPI_PR_CREATE in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your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SAP S/4HANA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system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and release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it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for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consumption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in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tier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1.</a:t>
            </a:r>
          </a:p>
          <a:p>
            <a:endParaRPr lang="de-DE" dirty="0"/>
          </a:p>
        </p:txBody>
      </p:sp>
      <p:pic>
        <p:nvPicPr>
          <p:cNvPr id="1028" name="Picture 4" descr="Scenario overview">
            <a:extLst>
              <a:ext uri="{FF2B5EF4-FFF2-40B4-BE49-F238E27FC236}">
                <a16:creationId xmlns:a16="http://schemas.microsoft.com/office/drawing/2014/main" id="{8B23FA67-FAA1-210D-DFA4-39F56418A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593" y="2915478"/>
            <a:ext cx="4346813" cy="394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73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2FAD8-8BB0-D897-8160-4236D464D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on save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BAPI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mode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9521266-3BAD-ADE1-97A8-8C6C2B2EA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2066"/>
            <a:ext cx="10515600" cy="10215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5B7392C-E971-5537-BF28-21296157B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517" y="3290585"/>
            <a:ext cx="5502965" cy="32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02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D3E64-A78C-92DD-B8EB-D885ADE2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unmanaged</a:t>
            </a:r>
            <a:r>
              <a:rPr lang="de-DE" dirty="0"/>
              <a:t> save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DCC94-14F7-127D-4105-26E2B1347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Add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with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u="sng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unmanaged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save</a:t>
            </a:r>
            <a:endParaRPr lang="de-DE" dirty="0"/>
          </a:p>
          <a:p>
            <a:r>
              <a:rPr lang="de-DE" dirty="0"/>
              <a:t>Delete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persistent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table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zashopcart_002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400FB4F-84E7-6207-DC1C-1340582A4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3429000"/>
            <a:ext cx="6680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01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F032A-67F4-A30E-39B1-EB273D493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unmanaged</a:t>
            </a:r>
            <a:r>
              <a:rPr lang="de-DE" dirty="0"/>
              <a:t> save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8DA320-B2F2-FB14-A93B-B53A1ECD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40836"/>
            <a:ext cx="7772400" cy="371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2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9CF43-E80A-B425-BA46-7CAC8F97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in </a:t>
            </a:r>
            <a:r>
              <a:rPr lang="de-DE" dirty="0" err="1"/>
              <a:t>Metadata</a:t>
            </a:r>
            <a:r>
              <a:rPr lang="de-DE" dirty="0"/>
              <a:t> Extension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8A02BB2-288B-2EFA-D09E-90FB7D47F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82156"/>
            <a:ext cx="105156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53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9C0AF-E20E-040E-C4D0-DF306110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action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E5774E5-5CEA-B0CF-0FAC-A164CF71C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450" y="2089944"/>
            <a:ext cx="62611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98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6C4467A-6625-6666-1757-7902430E3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486" y="1918236"/>
            <a:ext cx="7792537" cy="9240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193E9F9-26E7-EF0A-F31D-FDB41E08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486" y="2998496"/>
            <a:ext cx="8021169" cy="2248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DED7C6D-CA31-9ECA-0A73-29158BBBC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32" y="2200529"/>
            <a:ext cx="2947416" cy="4351338"/>
          </a:xfrm>
        </p:spPr>
        <p:txBody>
          <a:bodyPr>
            <a:normAutofit/>
          </a:bodyPr>
          <a:lstStyle/>
          <a:p>
            <a:r>
              <a:rPr lang="de-DE" sz="2000" dirty="0"/>
              <a:t>Wurzelentität und Kind Entitäten definieren</a:t>
            </a:r>
          </a:p>
          <a:p>
            <a:r>
              <a:rPr lang="de-DE" sz="2000" dirty="0"/>
              <a:t>Datenquelle angeben</a:t>
            </a:r>
          </a:p>
          <a:p>
            <a:r>
              <a:rPr lang="de-DE" sz="2000" dirty="0"/>
              <a:t>Elemente der Entitäten einfügen</a:t>
            </a:r>
          </a:p>
          <a:p>
            <a:r>
              <a:rPr lang="de-DE" sz="2000" dirty="0"/>
              <a:t>Beziehungen zwischen Wurzel- und Kind Entitäten definieren</a:t>
            </a:r>
          </a:p>
          <a:p>
            <a:r>
              <a:rPr lang="de-DE" sz="2000" dirty="0"/>
              <a:t>Semantische Eigenschaften der Elemente annotieren</a:t>
            </a:r>
          </a:p>
        </p:txBody>
      </p:sp>
      <p:pic>
        <p:nvPicPr>
          <p:cNvPr id="15" name="Grafik 14" descr="Ein Bild, das Schrift, Text, Screenshot, Symbol enthält.&#10;&#10;Automatisch generierte Beschreibung">
            <a:extLst>
              <a:ext uri="{FF2B5EF4-FFF2-40B4-BE49-F238E27FC236}">
                <a16:creationId xmlns:a16="http://schemas.microsoft.com/office/drawing/2014/main" id="{8007A119-AD25-DACF-4BA3-8BE08EEEA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160"/>
            <a:ext cx="2403216" cy="129403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ADD8492-A518-1CFD-9D5A-6141361DC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486" y="5425966"/>
            <a:ext cx="3867690" cy="552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ED5A196-2463-4B8C-16F7-02AC2722E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486" y="1209503"/>
            <a:ext cx="4067743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16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7749691-DE1C-C2B0-44B2-71022C2A6A06}"/>
              </a:ext>
            </a:extLst>
          </p:cNvPr>
          <p:cNvSpPr txBox="1"/>
          <p:nvPr/>
        </p:nvSpPr>
        <p:spPr>
          <a:xfrm>
            <a:off x="64008" y="1382286"/>
            <a:ext cx="4855464" cy="40934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@AccessControl.authorizationCheck: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#NOT_REQUIRED</a:t>
            </a:r>
          </a:p>
          <a:p>
            <a:pPr algn="l"/>
            <a:r>
              <a:rPr lang="en-US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@EndUserText.label:</a:t>
            </a:r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'Interface View </a:t>
            </a:r>
            <a:r>
              <a:rPr lang="en-US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SFlight</a:t>
            </a:r>
            <a:r>
              <a:rPr lang="en-US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</a:p>
          <a:p>
            <a:pPr algn="l"/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define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root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view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entity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ZI_SFLIGHT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select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from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znm_sflight</a:t>
            </a:r>
            <a:endParaRPr lang="en-US" sz="1000" b="1" dirty="0">
              <a:solidFill>
                <a:srgbClr val="CCCCCC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composition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[</a:t>
            </a:r>
            <a:r>
              <a:rPr lang="en-US" sz="1000" b="1" dirty="0">
                <a:solidFill>
                  <a:srgbClr val="5BE9FE"/>
                </a:solidFill>
                <a:latin typeface="Courier New" panose="02070309020205020404" pitchFamily="49" charset="0"/>
              </a:rPr>
              <a:t>0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..*]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of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ZI_SBOOK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_Booking</a:t>
            </a: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key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znm_sflight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carrid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Carrid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key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znm_sflight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connid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Connid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key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znm_sflight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fldate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Fldate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en-US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znm_sflight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price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Price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en-US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znm_sflight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currency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Currency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en-US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znm_sflight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planetype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Planetype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en-US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znm_sflight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seatsmax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Seatsmax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en-US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znm_sflight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seatsocc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Seatsocc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en-US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znm_sflight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paymentsum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Paymentsum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en-US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znm_sflight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seatsmax_b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SeatsmaxB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en-US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znm_sflight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seatsocc_b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SeatsoccB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en-US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znm_sflight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seatsmax_f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SeatsmaxF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en-US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znm_sflight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seatsocc_f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SeatsoccF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en-US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znm_sflight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created_at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CreatedAt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en-US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znm_sflight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created_by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CreatedBy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en-US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znm_sflight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last_changed_at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LastChangedAt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en-US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znm_sflight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last_changed_by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LastChangedBy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en-US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znm_sflight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locl_last_changed_at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LocalLastChangedAt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CCCCCC"/>
                </a:solidFill>
                <a:latin typeface="Courier New" panose="02070309020205020404" pitchFamily="49" charset="0"/>
              </a:rPr>
              <a:t>_Booking</a:t>
            </a: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}</a:t>
            </a:r>
            <a:endParaRPr lang="de-DE" sz="1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8DD834-6CC1-0ECD-06B8-8A4BFE8E2632}"/>
              </a:ext>
            </a:extLst>
          </p:cNvPr>
          <p:cNvSpPr txBox="1"/>
          <p:nvPr/>
        </p:nvSpPr>
        <p:spPr>
          <a:xfrm>
            <a:off x="5303520" y="74235"/>
            <a:ext cx="6824472" cy="670952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@AbapCatalog.viewEnhancementCategory: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[#NONE]</a:t>
            </a:r>
          </a:p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@AccessControl.authorizationCheck: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#NOT_REQUIRED</a:t>
            </a:r>
          </a:p>
          <a:p>
            <a:pPr algn="l"/>
            <a:r>
              <a:rPr lang="en-US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@EndUserText.label:</a:t>
            </a:r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'Interface View </a:t>
            </a:r>
            <a:r>
              <a:rPr lang="en-US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SBook</a:t>
            </a:r>
            <a:r>
              <a:rPr lang="en-US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</a:p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@Metadata.ignorePropagatedAnnotations: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true</a:t>
            </a:r>
            <a:endParaRPr lang="de-DE" sz="1000" dirty="0">
              <a:solidFill>
                <a:srgbClr val="A99C8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@ObjectModel.usageType:{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serviceQuality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#X,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sizeCategory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#S,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dataClass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#MIXED</a:t>
            </a:r>
          </a:p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define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view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entity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ZI_SBOOK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select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from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sbook</a:t>
            </a:r>
            <a:endParaRPr lang="de-DE" sz="1000" b="1" dirty="0">
              <a:solidFill>
                <a:srgbClr val="CCCCCC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association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to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parent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ZI_SFLIGHT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_Flight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on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$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projection.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Carrid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_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Flight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Carrid</a:t>
            </a:r>
            <a:endParaRPr lang="en-US" sz="1000" b="1" dirty="0">
              <a:solidFill>
                <a:srgbClr val="CCCCCC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                                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and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$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projection.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Connid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_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Flight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Connid</a:t>
            </a:r>
            <a:endParaRPr lang="en-US" sz="1000" b="1" dirty="0">
              <a:solidFill>
                <a:srgbClr val="CCCCCC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                                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and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$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projection.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Fldate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_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Flight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Fldate</a:t>
            </a:r>
            <a:endParaRPr lang="en-US" sz="1000" b="1" dirty="0">
              <a:solidFill>
                <a:srgbClr val="CCCCC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key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carrid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  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Carrid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key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connid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  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Connid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key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fldate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  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Fldate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key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bookid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  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Bookid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customid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Customid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custtype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Custtype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smoker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Smoker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@Semantics.quantity.unitOfMeasure: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Wunit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luggweight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Luggweight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wunit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Wunit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invoice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Invoice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class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Class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@Semantics.amount.currencyCode: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Forcurkey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forcuram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Forcuram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forcurkey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Forcurkey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@Semantics.amount.currencyCode: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Loccurkey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loccuram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Loccuram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loccurkey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Loccurkey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order_date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OrderDate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counter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Counter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agencynum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Agencynum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cancelled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Cancelled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reserved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Reserved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passname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Passname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passform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Passform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passbirth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Passbirth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CCCCCC"/>
                </a:solidFill>
                <a:latin typeface="Courier New" panose="02070309020205020404" pitchFamily="49" charset="0"/>
              </a:rPr>
              <a:t>_Flight</a:t>
            </a: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1060A60-08D0-1A59-A9E7-1DF7947CEA28}"/>
              </a:ext>
            </a:extLst>
          </p:cNvPr>
          <p:cNvSpPr/>
          <p:nvPr/>
        </p:nvSpPr>
        <p:spPr>
          <a:xfrm>
            <a:off x="270885" y="343200"/>
            <a:ext cx="1655064" cy="6155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ZI_SFLIGHT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2EDD258-C115-9212-C227-FC60653EB7DB}"/>
              </a:ext>
            </a:extLst>
          </p:cNvPr>
          <p:cNvSpPr/>
          <p:nvPr/>
        </p:nvSpPr>
        <p:spPr>
          <a:xfrm>
            <a:off x="2124069" y="343200"/>
            <a:ext cx="1655064" cy="6155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ZI_SBOOK</a:t>
            </a:r>
          </a:p>
        </p:txBody>
      </p:sp>
    </p:spTree>
    <p:extLst>
      <p:ext uri="{BB962C8B-B14F-4D97-AF65-F5344CB8AC3E}">
        <p14:creationId xmlns:p14="http://schemas.microsoft.com/office/powerpoint/2010/main" val="3507260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DED7C6D-CA31-9ECA-0A73-29158BBBC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388" y="390978"/>
            <a:ext cx="2947416" cy="6256541"/>
          </a:xfrm>
        </p:spPr>
        <p:txBody>
          <a:bodyPr>
            <a:normAutofit/>
          </a:bodyPr>
          <a:lstStyle/>
          <a:p>
            <a:r>
              <a:rPr lang="de-DE" sz="2000" dirty="0" err="1"/>
              <a:t>Projection</a:t>
            </a:r>
            <a:r>
              <a:rPr lang="de-DE" sz="2000" dirty="0"/>
              <a:t> Views anlegen</a:t>
            </a:r>
          </a:p>
          <a:p>
            <a:r>
              <a:rPr lang="de-DE" sz="2000" dirty="0"/>
              <a:t>UI Annotation hinzufügen</a:t>
            </a:r>
          </a:p>
          <a:p>
            <a:pPr lvl="1"/>
            <a:r>
              <a:rPr lang="de-DE" sz="1600" dirty="0" err="1"/>
              <a:t>lineItem</a:t>
            </a:r>
            <a:r>
              <a:rPr lang="de-DE" sz="1600" dirty="0"/>
              <a:t>: Anzeige des Elements in Liste</a:t>
            </a:r>
          </a:p>
          <a:p>
            <a:pPr lvl="1"/>
            <a:r>
              <a:rPr lang="de-DE" sz="1600" dirty="0" err="1"/>
              <a:t>selectionField</a:t>
            </a:r>
            <a:r>
              <a:rPr lang="de-DE" sz="1600" dirty="0"/>
              <a:t>: Anlegen eines Selektionsfelds des Elements</a:t>
            </a:r>
          </a:p>
          <a:p>
            <a:pPr lvl="1"/>
            <a:r>
              <a:rPr lang="de-DE" sz="1600" dirty="0" err="1"/>
              <a:t>Identification</a:t>
            </a:r>
            <a:r>
              <a:rPr lang="de-DE" sz="1600" dirty="0"/>
              <a:t>: Markierung des Elements für Referenz auf </a:t>
            </a:r>
            <a:r>
              <a:rPr lang="de-DE" sz="1600" dirty="0" err="1"/>
              <a:t>Object</a:t>
            </a:r>
            <a:r>
              <a:rPr lang="de-DE" sz="1600" dirty="0"/>
              <a:t> Page</a:t>
            </a:r>
          </a:p>
          <a:p>
            <a:pPr lvl="1"/>
            <a:r>
              <a:rPr lang="de-DE" sz="1600" dirty="0" err="1"/>
              <a:t>fieldGroup</a:t>
            </a:r>
            <a:r>
              <a:rPr lang="de-DE" sz="1600" dirty="0"/>
              <a:t>: </a:t>
            </a:r>
            <a:r>
              <a:rPr lang="de-DE" sz="1600" dirty="0" err="1"/>
              <a:t>Zuweisungd</a:t>
            </a:r>
            <a:r>
              <a:rPr lang="de-DE" sz="1600" dirty="0"/>
              <a:t> es Elements zu einer Elementgruppe auf der </a:t>
            </a:r>
            <a:r>
              <a:rPr lang="de-DE" sz="1600" dirty="0" err="1"/>
              <a:t>Object</a:t>
            </a:r>
            <a:r>
              <a:rPr lang="de-DE" sz="1600" dirty="0"/>
              <a:t> Page</a:t>
            </a:r>
          </a:p>
          <a:p>
            <a:r>
              <a:rPr lang="de-DE" sz="2000" dirty="0"/>
              <a:t>Value Help CDS View anlegen und in </a:t>
            </a:r>
            <a:r>
              <a:rPr lang="de-DE" sz="2000" dirty="0" err="1"/>
              <a:t>valueHelpDefinition</a:t>
            </a:r>
            <a:r>
              <a:rPr lang="de-DE" sz="2000" dirty="0"/>
              <a:t> </a:t>
            </a:r>
            <a:r>
              <a:rPr lang="de-DE" sz="2000" dirty="0" err="1"/>
              <a:t>annotation</a:t>
            </a:r>
            <a:r>
              <a:rPr lang="de-DE" sz="2000" dirty="0"/>
              <a:t> referenzieren</a:t>
            </a:r>
          </a:p>
          <a:p>
            <a:pPr lvl="1"/>
            <a:endParaRPr lang="de-DE" sz="1600" dirty="0"/>
          </a:p>
          <a:p>
            <a:pPr lvl="1"/>
            <a:endParaRPr lang="de-DE" sz="1600" dirty="0"/>
          </a:p>
        </p:txBody>
      </p:sp>
      <p:pic>
        <p:nvPicPr>
          <p:cNvPr id="3" name="Grafik 2" descr="Ein Bild, das Schrift, Screenshot, Text, Symbol enthält.&#10;&#10;Automatisch generierte Beschreibung">
            <a:extLst>
              <a:ext uri="{FF2B5EF4-FFF2-40B4-BE49-F238E27FC236}">
                <a16:creationId xmlns:a16="http://schemas.microsoft.com/office/drawing/2014/main" id="{C8EE59B1-DF45-D6C3-7A69-9AB69DC7D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971" y="201160"/>
            <a:ext cx="2442829" cy="129403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1ABC739-1809-3BF7-94D3-F6E0169F3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304" y="911615"/>
            <a:ext cx="3696216" cy="562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8A3A115-8F00-1B13-12DA-7A10DB3F2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304" y="1620090"/>
            <a:ext cx="2534004" cy="381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08CD03F-8B37-B891-FB8B-15C95BA35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304" y="2147565"/>
            <a:ext cx="5591955" cy="2905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2985A82-9ED4-E750-5079-02C1F963A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7304" y="5199517"/>
            <a:ext cx="4658375" cy="1448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42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DED7C6D-CA31-9ECA-0A73-29158BBBC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388" y="390978"/>
            <a:ext cx="2947416" cy="6256541"/>
          </a:xfrm>
        </p:spPr>
        <p:txBody>
          <a:bodyPr>
            <a:normAutofit/>
          </a:bodyPr>
          <a:lstStyle/>
          <a:p>
            <a:r>
              <a:rPr lang="de-DE" sz="2000" dirty="0"/>
              <a:t>Zu Beginn der Definition werden Facetten für die </a:t>
            </a:r>
            <a:r>
              <a:rPr lang="de-DE" sz="2000" dirty="0" err="1"/>
              <a:t>Object</a:t>
            </a:r>
            <a:r>
              <a:rPr lang="de-DE" sz="2000" dirty="0"/>
              <a:t> Page definiert</a:t>
            </a:r>
          </a:p>
          <a:p>
            <a:pPr lvl="1"/>
            <a:r>
              <a:rPr lang="de-DE" sz="1600" dirty="0" err="1"/>
              <a:t>purpose</a:t>
            </a:r>
            <a:r>
              <a:rPr lang="de-DE" sz="1600" dirty="0"/>
              <a:t>: definiert Zuordnung der Facette zum Header oder zum Standardbereich</a:t>
            </a:r>
          </a:p>
          <a:p>
            <a:pPr lvl="1"/>
            <a:r>
              <a:rPr lang="de-DE" sz="1600" dirty="0"/>
              <a:t>type: definiert den Typen der Facette</a:t>
            </a:r>
          </a:p>
          <a:p>
            <a:pPr lvl="1"/>
            <a:r>
              <a:rPr lang="de-DE" sz="1600" dirty="0"/>
              <a:t>Verschiedene Facettentypen benötigen unterschiedliche </a:t>
            </a:r>
            <a:r>
              <a:rPr lang="de-DE" sz="1600" dirty="0" err="1"/>
              <a:t>Handhabenung</a:t>
            </a:r>
            <a:r>
              <a:rPr lang="de-DE" sz="1600" dirty="0"/>
              <a:t>  </a:t>
            </a:r>
          </a:p>
          <a:p>
            <a:r>
              <a:rPr lang="de-DE" sz="2000" dirty="0"/>
              <a:t>Beziehungen müssen als Element in die Elementliste aufgenommen werden</a:t>
            </a:r>
          </a:p>
        </p:txBody>
      </p:sp>
      <p:pic>
        <p:nvPicPr>
          <p:cNvPr id="3" name="Grafik 2" descr="Ein Bild, das Schrift, Screenshot, Text, Symbol enthält.&#10;&#10;Automatisch generierte Beschreibung">
            <a:extLst>
              <a:ext uri="{FF2B5EF4-FFF2-40B4-BE49-F238E27FC236}">
                <a16:creationId xmlns:a16="http://schemas.microsoft.com/office/drawing/2014/main" id="{C8EE59B1-DF45-D6C3-7A69-9AB69DC7D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971" y="201160"/>
            <a:ext cx="2442829" cy="129403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DF8400F-6FAA-133A-4733-E5E2876C4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720"/>
          <a:stretch/>
        </p:blipFill>
        <p:spPr>
          <a:xfrm>
            <a:off x="4343095" y="363894"/>
            <a:ext cx="3525928" cy="48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C65D43F-198E-18E4-1072-6C3EA848B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314" y="1838131"/>
            <a:ext cx="2927298" cy="4516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0088529-0256-3002-17DE-908570249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952" y="5370209"/>
            <a:ext cx="4639322" cy="20005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353F41B-E178-E051-99F2-87018A3BA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366" y="5718886"/>
            <a:ext cx="3715268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71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093F9E83-A3F7-7A7A-F0C2-49CB409CC86C}"/>
              </a:ext>
            </a:extLst>
          </p:cNvPr>
          <p:cNvSpPr txBox="1"/>
          <p:nvPr/>
        </p:nvSpPr>
        <p:spPr>
          <a:xfrm>
            <a:off x="71630" y="1074506"/>
            <a:ext cx="3836654" cy="563231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@EndUserText.label:</a:t>
            </a:r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'Projection View SFLIGHT'</a:t>
            </a:r>
          </a:p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@AccessControl.authorizationCheck: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#NOT_REQUIRED</a:t>
            </a:r>
          </a:p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@UI.headerInfo: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typeName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'Flug Root',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typeNamePlural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'Flüge Root',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title: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value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Carrid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type: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#STANDARD,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label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'Test'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description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label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'Flug Root',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type: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#STANDARD,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value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Fldate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de-DE" sz="1000" dirty="0"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@UI.chart: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qualifier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bulletChart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title: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'Sitzplatzauslastung',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chartType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#BULLET,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measures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Seatsocc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],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measureAttributes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measure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Seatsocc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role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#AXIS_1,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asDataPoint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true</a:t>
            </a:r>
            <a:endParaRPr lang="de-DE" sz="1000" dirty="0">
              <a:solidFill>
                <a:srgbClr val="A99C8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]</a:t>
            </a:r>
          </a:p>
          <a:p>
            <a:pPr algn="l"/>
            <a:endParaRPr lang="de-DE" sz="1000" dirty="0">
              <a:latin typeface="Courier New" panose="02070309020205020404" pitchFamily="49" charset="0"/>
            </a:endParaRPr>
          </a:p>
          <a:p>
            <a:pPr algn="l"/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define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root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view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entity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ZC_SFLIGHT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provider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contract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transactional_query</a:t>
            </a:r>
            <a:endParaRPr lang="de-DE" sz="1000" b="1" dirty="0">
              <a:solidFill>
                <a:srgbClr val="CC7832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projection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on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ZI_SFLIGHT</a:t>
            </a: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{</a:t>
            </a:r>
            <a:endParaRPr lang="de-DE" sz="1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9FDB00-532F-C073-8034-FB1E12E599B2}"/>
              </a:ext>
            </a:extLst>
          </p:cNvPr>
          <p:cNvSpPr txBox="1"/>
          <p:nvPr/>
        </p:nvSpPr>
        <p:spPr>
          <a:xfrm>
            <a:off x="3973062" y="766729"/>
            <a:ext cx="3957066" cy="5940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@UI.facet: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purpose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#HEADER,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type: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#COLLECTION,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id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FacetCollection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purpose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#HEADER,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type: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#COLLECTION,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id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'FacetCollection2'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},</a:t>
            </a:r>
          </a:p>
          <a:p>
            <a:pPr algn="l"/>
            <a:endParaRPr lang="de-DE" sz="1000" dirty="0"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purpose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#STANDARD,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type: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#FIELDGROUP_REFERENCE,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label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'Preisinformationen',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10,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targetQualifier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OP_Fieldgroup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parentId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FacetCollection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label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'Eindeutige Fluginformation',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type: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#FIELDGROUP_REFERENCE,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targetQualifier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HeaderData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parentId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'FacetCollection2',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type: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#CHART_REFERENCE,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targetQualifier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bulletChart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purpose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#STANDARD,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type: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#LINEITEM_REFERENCE,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label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'Buchungen',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20,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targetElement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'_Booking'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AE05092-5A62-806A-B1E0-3DBCA26C4B89}"/>
              </a:ext>
            </a:extLst>
          </p:cNvPr>
          <p:cNvSpPr txBox="1"/>
          <p:nvPr/>
        </p:nvSpPr>
        <p:spPr>
          <a:xfrm>
            <a:off x="7994906" y="151176"/>
            <a:ext cx="4112514" cy="655564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@Consumption.valueHelpDefinition: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[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{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entity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{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name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zi_vh_scarr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',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element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Carrid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'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},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label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'Fluggesellschaften',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qualifier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CarrierValueHelp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',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useForValidation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true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}]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@UI: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{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lineItem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[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{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10,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importance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#HIGH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}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],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selectionField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10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}],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fieldGroup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[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{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qualifier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HeaderData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',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10,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label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'Airline'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}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],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multiLineText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true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}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@UI.identification: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10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}]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key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CCCCC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Carrid</a:t>
            </a:r>
            <a:r>
              <a:rPr lang="de-DE" sz="10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,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@UI.selectionField: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20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}]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@UI.fieldGroup: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[{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qualifier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HeaderData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',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label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'Verbindungsnummer',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20,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type: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#STANDARD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}]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@UI.lineItem: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30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}]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@UI.identification: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20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}]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@Consumption.valueHelpDefinition: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[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{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entity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{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name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zi_vh_spfli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',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element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Connid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'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},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label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'Verbindungen',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qualifier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ConnectionValueHelp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',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useForValidation</a:t>
            </a: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true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}]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0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key</a:t>
            </a:r>
            <a:r>
              <a:rPr lang="de-DE" sz="1000" dirty="0">
                <a:solidFill>
                  <a:srgbClr val="AAAAAA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CCCCCC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Connid</a:t>
            </a:r>
            <a:r>
              <a:rPr lang="de-DE" sz="10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Courier New" panose="02070309020205020404" pitchFamily="49" charset="0"/>
              </a:rPr>
              <a:t>,</a:t>
            </a:r>
            <a:endParaRPr lang="de-DE" sz="1000" dirty="0">
              <a:solidFill>
                <a:srgbClr val="AAAAAA"/>
              </a:solidFill>
              <a:effectLst/>
              <a:highlight>
                <a:srgbClr val="2F2F2F"/>
              </a:highlight>
              <a:latin typeface="Courier New" panose="02070309020205020404" pitchFamily="49" charset="0"/>
            </a:endParaRP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7535C54-5180-854D-259C-EA9875995FC1}"/>
              </a:ext>
            </a:extLst>
          </p:cNvPr>
          <p:cNvSpPr/>
          <p:nvPr/>
        </p:nvSpPr>
        <p:spPr>
          <a:xfrm>
            <a:off x="334893" y="233472"/>
            <a:ext cx="1655064" cy="6155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ZC_SFLIGHT</a:t>
            </a:r>
          </a:p>
        </p:txBody>
      </p:sp>
    </p:spTree>
    <p:extLst>
      <p:ext uri="{BB962C8B-B14F-4D97-AF65-F5344CB8AC3E}">
        <p14:creationId xmlns:p14="http://schemas.microsoft.com/office/powerpoint/2010/main" val="1672063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1DA82-E31F-D05E-BB1F-969BE180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Interface (</a:t>
            </a:r>
            <a:r>
              <a:rPr lang="de-DE" dirty="0" err="1"/>
              <a:t>local</a:t>
            </a:r>
            <a:r>
              <a:rPr lang="de-DE" dirty="0"/>
              <a:t>)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62ECB4E-1E5D-E594-8A75-9FF2773EB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1523" y="1825625"/>
            <a:ext cx="43689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59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7535C54-5180-854D-259C-EA9875995FC1}"/>
              </a:ext>
            </a:extLst>
          </p:cNvPr>
          <p:cNvSpPr/>
          <p:nvPr/>
        </p:nvSpPr>
        <p:spPr>
          <a:xfrm>
            <a:off x="408045" y="45720"/>
            <a:ext cx="1655064" cy="6155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ZC_SFLIGHT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8FDE37F-D67C-8814-8A99-0B4226D0E229}"/>
              </a:ext>
            </a:extLst>
          </p:cNvPr>
          <p:cNvSpPr txBox="1"/>
          <p:nvPr/>
        </p:nvSpPr>
        <p:spPr>
          <a:xfrm>
            <a:off x="636645" y="718304"/>
            <a:ext cx="4103370" cy="609397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@UI.selectionField: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30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@UI.lineItem: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40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@UI.fieldGroup: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qualifier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HeaderData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label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'Flugdatum',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30,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type: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#STANDARD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@UI.identification: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30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key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Fldate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@UI.fieldGroup: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qualifier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OP_Fieldgroup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10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@UI.identification: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40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CCCCCC"/>
                </a:solidFill>
                <a:latin typeface="Courier New" panose="02070309020205020404" pitchFamily="49" charset="0"/>
              </a:rPr>
              <a:t>Price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CCCCCC"/>
                </a:solidFill>
                <a:latin typeface="Courier New" panose="02070309020205020404" pitchFamily="49" charset="0"/>
              </a:rPr>
              <a:t>Currency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@UI.lineItem: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80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@UI.identification: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50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Planetype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Seatsmax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dataPoint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qualifier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Seatsocc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targetValueElement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Seatsmax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visualization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#PROGRESS,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title: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'Auslastung'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lineItem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type: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#AS_DATAPOINT,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label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'Sitzplatzauslastung Economy',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importance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#HIGH,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50,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valueQualifier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Seatsocc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Seatsocc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  <a:endParaRPr lang="de-DE" sz="10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F8D7BA6-B959-389F-7530-FF9497FF90FF}"/>
              </a:ext>
            </a:extLst>
          </p:cNvPr>
          <p:cNvSpPr txBox="1"/>
          <p:nvPr/>
        </p:nvSpPr>
        <p:spPr>
          <a:xfrm>
            <a:off x="5460879" y="718304"/>
            <a:ext cx="6094476" cy="317009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@UI.lineItem: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100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Paymentsum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@Consumption.filter.hidden: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true</a:t>
            </a:r>
            <a:endParaRPr lang="de-DE" sz="1000" dirty="0">
              <a:solidFill>
                <a:srgbClr val="A99C8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SeatsmaxB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@Consumption.filter.hidden: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true</a:t>
            </a:r>
            <a:endParaRPr lang="de-DE" sz="1000" dirty="0">
              <a:solidFill>
                <a:srgbClr val="A99C8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@UI.lineItem: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100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SeatsoccB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@Consumption.filter.hidden: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true</a:t>
            </a:r>
            <a:endParaRPr lang="de-DE" sz="1000" dirty="0">
              <a:solidFill>
                <a:srgbClr val="A99C8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SeatsmaxF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@Consumption.filter.hidden: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true</a:t>
            </a:r>
            <a:endParaRPr lang="de-DE" sz="1000" dirty="0">
              <a:solidFill>
                <a:srgbClr val="A99C8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@UI.lineItem: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100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SeatsoccF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CreatedAt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CreatedBy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LastChangedAt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LastChangedBy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LocalLastChangedAt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808080"/>
                </a:solidFill>
                <a:latin typeface="Courier New" panose="02070309020205020404" pitchFamily="49" charset="0"/>
              </a:rPr>
              <a:t>/* </a:t>
            </a:r>
            <a:r>
              <a:rPr lang="de-DE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Associations</a:t>
            </a:r>
            <a:r>
              <a:rPr lang="de-DE" sz="1000" dirty="0">
                <a:solidFill>
                  <a:srgbClr val="808080"/>
                </a:solidFill>
                <a:latin typeface="Courier New" panose="02070309020205020404" pitchFamily="49" charset="0"/>
              </a:rPr>
              <a:t> */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en-US" sz="1000" dirty="0">
                <a:solidFill>
                  <a:srgbClr val="CCCCCC"/>
                </a:solidFill>
                <a:latin typeface="Courier New" panose="02070309020205020404" pitchFamily="49" charset="0"/>
              </a:rPr>
              <a:t>_Booking</a:t>
            </a:r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: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redirected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to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composition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child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ZC_SBOOK</a:t>
            </a: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}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70902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7D346A3-5D5E-3720-F4B4-24BB26F2906D}"/>
              </a:ext>
            </a:extLst>
          </p:cNvPr>
          <p:cNvSpPr/>
          <p:nvPr/>
        </p:nvSpPr>
        <p:spPr>
          <a:xfrm>
            <a:off x="490341" y="265176"/>
            <a:ext cx="1655064" cy="6155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ZC_SBOOK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308B5AB-9B9F-D1F1-4D11-53DD47D4432F}"/>
              </a:ext>
            </a:extLst>
          </p:cNvPr>
          <p:cNvSpPr txBox="1"/>
          <p:nvPr/>
        </p:nvSpPr>
        <p:spPr>
          <a:xfrm>
            <a:off x="1165098" y="1790629"/>
            <a:ext cx="4257294" cy="378565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@EndUserText.label:</a:t>
            </a:r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'Projection View SBOOK'</a:t>
            </a:r>
          </a:p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@AccessControl.authorizationCheck: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#NOT_REQUIRED</a:t>
            </a:r>
          </a:p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@UI.headerInfo: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typeName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'Buchung',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typeNamePlural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'Buchungen',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title: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value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Passname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type: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#STANDARD,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label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'Name'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description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label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'Buchungsnummer',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type: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#STANDARD,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value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Bookid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define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view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entity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ZC_SBOOK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projection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on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ZI_SBOOK</a:t>
            </a: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@UI.facet: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purpose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#STANDARD,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10,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label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'Buchungsinformationen',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type: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#IDENTIFICATION_REFERENCE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  <a:endParaRPr lang="de-DE" sz="10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C402BA-B11B-25C5-8A6B-B216566FBD64}"/>
              </a:ext>
            </a:extLst>
          </p:cNvPr>
          <p:cNvSpPr txBox="1"/>
          <p:nvPr/>
        </p:nvSpPr>
        <p:spPr>
          <a:xfrm>
            <a:off x="6329934" y="151179"/>
            <a:ext cx="4606290" cy="655564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key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Carrid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key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Connid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key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Fldate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@UI.lineItem: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50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@UI.identification: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10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key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Bookid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@UI.identification: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20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Customid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@UI.identification: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30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Custtype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@UI.identification: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40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CCCCCC"/>
                </a:solidFill>
                <a:latin typeface="Courier New" panose="02070309020205020404" pitchFamily="49" charset="0"/>
              </a:rPr>
              <a:t>Smoker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@UI.lineItem: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30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@UI.identification: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50,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           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type: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#FOR_ACTION,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     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dataAction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upgrade_class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                   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label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'Upgrade'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Luggweight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Wunit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Invoice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@UI.lineItem: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40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@UI.identification: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51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CCCCCC"/>
                </a:solidFill>
                <a:latin typeface="Courier New" panose="02070309020205020404" pitchFamily="49" charset="0"/>
              </a:rPr>
              <a:t>Class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Forcuram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Forcurkey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Loccuram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Loccurkey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@UI.lineItem: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20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@UI.identification: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60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OrderDate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CCCCCC"/>
                </a:solidFill>
                <a:latin typeface="Courier New" panose="02070309020205020404" pitchFamily="49" charset="0"/>
              </a:rPr>
              <a:t>Counter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Agencynum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Cancelled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@UI.identification: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70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CCCCCC"/>
                </a:solidFill>
                <a:latin typeface="Courier New" panose="02070309020205020404" pitchFamily="49" charset="0"/>
              </a:rPr>
              <a:t>Reserved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@UI.lineItem: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[{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position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10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}]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Passname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CCCCCC"/>
                </a:solidFill>
                <a:latin typeface="Courier New" panose="02070309020205020404" pitchFamily="49" charset="0"/>
              </a:rPr>
              <a:t>Passform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Passbirth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de-DE" sz="1000" dirty="0">
                <a:solidFill>
                  <a:srgbClr val="808080"/>
                </a:solidFill>
                <a:latin typeface="Courier New" panose="02070309020205020404" pitchFamily="49" charset="0"/>
              </a:rPr>
              <a:t>/* </a:t>
            </a:r>
            <a:r>
              <a:rPr lang="de-DE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Associations</a:t>
            </a:r>
            <a:r>
              <a:rPr lang="de-DE" sz="1000" dirty="0">
                <a:solidFill>
                  <a:srgbClr val="808080"/>
                </a:solidFill>
                <a:latin typeface="Courier New" panose="02070309020205020404" pitchFamily="49" charset="0"/>
              </a:rPr>
              <a:t> */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  </a:t>
            </a:r>
            <a:r>
              <a:rPr lang="en-US" sz="1000" dirty="0">
                <a:solidFill>
                  <a:srgbClr val="CCCCCC"/>
                </a:solidFill>
                <a:latin typeface="Courier New" panose="02070309020205020404" pitchFamily="49" charset="0"/>
              </a:rPr>
              <a:t>_Flight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: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redirected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to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parent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ZC_SFLIGHT</a:t>
            </a: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}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10253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95657827-0235-F14B-3D2F-0C87E1375C22}"/>
              </a:ext>
            </a:extLst>
          </p:cNvPr>
          <p:cNvSpPr txBox="1"/>
          <p:nvPr/>
        </p:nvSpPr>
        <p:spPr>
          <a:xfrm>
            <a:off x="6899564" y="1988756"/>
            <a:ext cx="4174836" cy="378565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@AbapCatalog.viewEnhancementCategory: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[#NONE]</a:t>
            </a:r>
          </a:p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@AccessControl.authorizationCheck: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#NOT_REQUIRED</a:t>
            </a:r>
          </a:p>
          <a:p>
            <a:pPr algn="l"/>
            <a:r>
              <a:rPr lang="en-US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@EndUserText.label:</a:t>
            </a:r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'Value Help Connection'</a:t>
            </a:r>
          </a:p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@Metadata.ignorePropagatedAnnotations: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true</a:t>
            </a:r>
            <a:endParaRPr lang="de-DE" sz="1000" dirty="0">
              <a:solidFill>
                <a:srgbClr val="A99C8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@ObjectModel.usageType:{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serviceQuality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#X,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sizeCategory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#S,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dataClass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#MIXED</a:t>
            </a:r>
          </a:p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define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view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entity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ZI_VH_SPFLI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select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from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spfli</a:t>
            </a:r>
            <a:endParaRPr lang="en-US" sz="1000" b="1" dirty="0">
              <a:solidFill>
                <a:srgbClr val="CCCCC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{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  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@Consumption.valueHelpDefault.display: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false</a:t>
            </a:r>
            <a:endParaRPr lang="de-DE" sz="1000" dirty="0">
              <a:solidFill>
                <a:srgbClr val="A99C8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key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carrid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Carrid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@Consumption.valueHelpDefault.display: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false</a:t>
            </a:r>
            <a:endParaRPr lang="de-DE" sz="1000" dirty="0">
              <a:solidFill>
                <a:srgbClr val="A99C8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key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connid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Connid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@Consumption.valueHelpDefault.display: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true</a:t>
            </a:r>
            <a:endParaRPr lang="de-DE" sz="1000" dirty="0">
              <a:solidFill>
                <a:srgbClr val="A99C8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countryfr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Countryfr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@Consumption.valueHelpDefault.display: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true</a:t>
            </a:r>
            <a:endParaRPr lang="de-DE" sz="1000" dirty="0">
              <a:solidFill>
                <a:srgbClr val="A99C8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cityfrom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Cityfrom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@Consumption.valueHelpDefault.display: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true</a:t>
            </a:r>
            <a:endParaRPr lang="de-DE" sz="1000" dirty="0">
              <a:solidFill>
                <a:srgbClr val="A99C8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countryto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Countryto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@Consumption.valueHelpDefault.display: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true</a:t>
            </a:r>
            <a:endParaRPr lang="de-DE" sz="1000" dirty="0">
              <a:solidFill>
                <a:srgbClr val="A99C8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cityto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Cityto</a:t>
            </a:r>
            <a:endParaRPr lang="de-DE" sz="1000" b="1" dirty="0">
              <a:solidFill>
                <a:srgbClr val="CCCCC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}</a:t>
            </a:r>
            <a:endParaRPr lang="de-DE" sz="1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D950E1-0473-59FF-3F14-DD984BFC3BC7}"/>
              </a:ext>
            </a:extLst>
          </p:cNvPr>
          <p:cNvSpPr txBox="1"/>
          <p:nvPr/>
        </p:nvSpPr>
        <p:spPr>
          <a:xfrm>
            <a:off x="1117600" y="1988756"/>
            <a:ext cx="4174836" cy="317009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@AbapCatalog.viewEnhancementCategory: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[#NONE]</a:t>
            </a:r>
          </a:p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@AccessControl.authorizationCheck: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#NOT_REQUIRED</a:t>
            </a:r>
          </a:p>
          <a:p>
            <a:pPr algn="l"/>
            <a:r>
              <a:rPr lang="en-US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@EndUserText.label:</a:t>
            </a:r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A99C8C"/>
                </a:solidFill>
                <a:latin typeface="Courier New" panose="02070309020205020404" pitchFamily="49" charset="0"/>
              </a:rPr>
              <a:t>'Value Help Carrier'</a:t>
            </a:r>
          </a:p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@Metadata.ignorePropagatedAnnotations: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true</a:t>
            </a:r>
            <a:endParaRPr lang="de-DE" sz="1000" dirty="0">
              <a:solidFill>
                <a:srgbClr val="A99C8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@ObjectModel.usageType:{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serviceQuality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#X,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sizeCategory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#S,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dataClass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#MIXED</a:t>
            </a:r>
          </a:p>
          <a:p>
            <a:pPr algn="l"/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define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view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entity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ZI_VH_SCARR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select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from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scarr</a:t>
            </a:r>
            <a:endParaRPr lang="en-US" sz="1000" b="1" dirty="0">
              <a:solidFill>
                <a:srgbClr val="CCCCC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@Consumption.valueHelpDefault.display: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false</a:t>
            </a:r>
            <a:endParaRPr lang="de-DE" sz="1000" dirty="0">
              <a:solidFill>
                <a:srgbClr val="A99C8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key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carrid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Carrid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@Consumption.valueHelpDefault.display: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true</a:t>
            </a:r>
            <a:endParaRPr lang="de-DE" sz="1000" dirty="0">
              <a:solidFill>
                <a:srgbClr val="A99C8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carrname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Carrname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@Consumption.valueHelpDefault.display: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true</a:t>
            </a:r>
            <a:endParaRPr lang="de-DE" sz="1000" dirty="0">
              <a:solidFill>
                <a:srgbClr val="A99C8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currcode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Currcode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>
                <a:solidFill>
                  <a:srgbClr val="A99C8C"/>
                </a:solidFill>
                <a:latin typeface="Courier New" panose="02070309020205020404" pitchFamily="49" charset="0"/>
              </a:rPr>
              <a:t>@Consumption.valueHelpDefault.display: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dirty="0" err="1">
                <a:solidFill>
                  <a:srgbClr val="A99C8C"/>
                </a:solidFill>
                <a:latin typeface="Courier New" panose="02070309020205020404" pitchFamily="49" charset="0"/>
              </a:rPr>
              <a:t>true</a:t>
            </a:r>
            <a:endParaRPr lang="de-DE" sz="1000" dirty="0">
              <a:solidFill>
                <a:srgbClr val="A99C8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  </a:t>
            </a:r>
            <a:r>
              <a:rPr lang="de-DE" sz="1000" dirty="0" err="1">
                <a:solidFill>
                  <a:srgbClr val="CCCCCC"/>
                </a:solidFill>
                <a:latin typeface="Courier New" panose="02070309020205020404" pitchFamily="49" charset="0"/>
              </a:rPr>
              <a:t>url</a:t>
            </a:r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Url</a:t>
            </a:r>
            <a:endParaRPr lang="de-DE" sz="1000" b="1" dirty="0">
              <a:solidFill>
                <a:srgbClr val="CCCCC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}</a:t>
            </a:r>
            <a:endParaRPr lang="de-DE" sz="1000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D7654280-47ED-47DA-42CA-B70F09E60EA7}"/>
              </a:ext>
            </a:extLst>
          </p:cNvPr>
          <p:cNvSpPr/>
          <p:nvPr/>
        </p:nvSpPr>
        <p:spPr>
          <a:xfrm>
            <a:off x="1183068" y="754703"/>
            <a:ext cx="1655064" cy="6155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ZI_VH_SCARR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0AA284AC-7646-C72D-C1AE-AF114E4074E4}"/>
              </a:ext>
            </a:extLst>
          </p:cNvPr>
          <p:cNvSpPr/>
          <p:nvPr/>
        </p:nvSpPr>
        <p:spPr>
          <a:xfrm>
            <a:off x="7006595" y="754703"/>
            <a:ext cx="1655064" cy="6155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ZI_VH_SPFLI</a:t>
            </a:r>
          </a:p>
        </p:txBody>
      </p:sp>
    </p:spTree>
    <p:extLst>
      <p:ext uri="{BB962C8B-B14F-4D97-AF65-F5344CB8AC3E}">
        <p14:creationId xmlns:p14="http://schemas.microsoft.com/office/powerpoint/2010/main" val="339869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DED7C6D-CA31-9ECA-0A73-29158BBBC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31" y="2200529"/>
            <a:ext cx="5781161" cy="4351338"/>
          </a:xfrm>
        </p:spPr>
        <p:txBody>
          <a:bodyPr>
            <a:normAutofit/>
          </a:bodyPr>
          <a:lstStyle/>
          <a:p>
            <a:r>
              <a:rPr lang="de-DE" sz="2000" dirty="0" err="1"/>
              <a:t>Behavior</a:t>
            </a:r>
            <a:r>
              <a:rPr lang="de-DE" sz="2000" dirty="0"/>
              <a:t> Definition für Wurzel Entität und Kind Entitäten in einem Entwicklungsobjekt anlegen</a:t>
            </a:r>
          </a:p>
          <a:p>
            <a:r>
              <a:rPr lang="de-DE" sz="2000" dirty="0"/>
              <a:t>Namen für Implementierungsklasse angeben und über die Hilfe automatisch anlegen lassen</a:t>
            </a:r>
          </a:p>
          <a:p>
            <a:r>
              <a:rPr lang="de-DE" sz="2000" dirty="0"/>
              <a:t>Namen für die persistente und draft Tabellen können angegeben und mit der Hilfe automatisch angelegt werden</a:t>
            </a:r>
          </a:p>
          <a:p>
            <a:r>
              <a:rPr lang="de-DE" sz="2000" dirty="0"/>
              <a:t>Sperr- und </a:t>
            </a:r>
            <a:r>
              <a:rPr lang="de-DE" sz="2000" dirty="0" err="1"/>
              <a:t>Authorisierungsverhalten</a:t>
            </a:r>
            <a:r>
              <a:rPr lang="de-DE" sz="2000" dirty="0"/>
              <a:t> definieren</a:t>
            </a:r>
          </a:p>
          <a:p>
            <a:r>
              <a:rPr lang="de-DE" sz="2000" dirty="0"/>
              <a:t>CRUD Operationen angeben, die für die Geschäftsobjekte möglich sein sollen</a:t>
            </a:r>
          </a:p>
          <a:p>
            <a:r>
              <a:rPr lang="de-DE" sz="2000" dirty="0"/>
              <a:t>Bei der Verwendung von </a:t>
            </a:r>
            <a:r>
              <a:rPr lang="de-DE" sz="2000" dirty="0" err="1"/>
              <a:t>Draft</a:t>
            </a:r>
            <a:r>
              <a:rPr lang="de-DE" sz="2000" dirty="0"/>
              <a:t> sind die Actions </a:t>
            </a:r>
            <a:r>
              <a:rPr lang="de-DE" sz="2000" dirty="0" err="1"/>
              <a:t>Prepare</a:t>
            </a:r>
            <a:r>
              <a:rPr lang="de-DE" sz="2000" dirty="0"/>
              <a:t>, Edit, Activate, </a:t>
            </a:r>
            <a:r>
              <a:rPr lang="de-DE" sz="2000" dirty="0" err="1"/>
              <a:t>Discard</a:t>
            </a:r>
            <a:r>
              <a:rPr lang="de-DE" sz="2000" dirty="0"/>
              <a:t> und </a:t>
            </a:r>
            <a:r>
              <a:rPr lang="de-DE" sz="2000" dirty="0" err="1"/>
              <a:t>Resume</a:t>
            </a:r>
            <a:r>
              <a:rPr lang="de-DE" sz="2000" dirty="0"/>
              <a:t> verpflichtend anzugeben</a:t>
            </a:r>
          </a:p>
        </p:txBody>
      </p:sp>
      <p:pic>
        <p:nvPicPr>
          <p:cNvPr id="3" name="Grafik 2" descr="Ein Bild, das Text, Screenshot, weiß, Schrift enthält.&#10;&#10;Automatisch generierte Beschreibung">
            <a:extLst>
              <a:ext uri="{FF2B5EF4-FFF2-40B4-BE49-F238E27FC236}">
                <a16:creationId xmlns:a16="http://schemas.microsoft.com/office/drawing/2014/main" id="{73128CF0-9687-CD85-6FC8-1BEC7F929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94" y="219633"/>
            <a:ext cx="2378940" cy="129403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FB43553-825D-53E1-4E43-FD40CE09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782" y="420449"/>
            <a:ext cx="4867954" cy="3829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98073E4-2CEE-BA64-7579-824C34EB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782" y="4408443"/>
            <a:ext cx="4486901" cy="2029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fik 11" descr="Ein Bild, das Text, Schrift, Screenshot, Symbol enthält.&#10;&#10;Automatisch generierte Beschreibung">
            <a:extLst>
              <a:ext uri="{FF2B5EF4-FFF2-40B4-BE49-F238E27FC236}">
                <a16:creationId xmlns:a16="http://schemas.microsoft.com/office/drawing/2014/main" id="{B8BAC1EB-CB30-4763-4DC8-95F413DE0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38" y="219632"/>
            <a:ext cx="2418154" cy="129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42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0AE6F180-1969-3D17-5F1D-30A0480F98AC}"/>
              </a:ext>
            </a:extLst>
          </p:cNvPr>
          <p:cNvSpPr txBox="1"/>
          <p:nvPr/>
        </p:nvSpPr>
        <p:spPr>
          <a:xfrm>
            <a:off x="3297382" y="305068"/>
            <a:ext cx="5597236" cy="624786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sz="1000" b="1" u="sng" dirty="0">
                <a:solidFill>
                  <a:srgbClr val="CC7832"/>
                </a:solidFill>
                <a:latin typeface="Courier New" panose="02070309020205020404" pitchFamily="49" charset="0"/>
              </a:rPr>
              <a:t>managed</a:t>
            </a:r>
            <a:r>
              <a:rPr lang="en-US" sz="1000" b="1" u="sng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u="sng" dirty="0">
                <a:solidFill>
                  <a:srgbClr val="CC7832"/>
                </a:solidFill>
                <a:latin typeface="Courier New" panose="02070309020205020404" pitchFamily="49" charset="0"/>
              </a:rPr>
              <a:t>implementation</a:t>
            </a:r>
            <a:r>
              <a:rPr lang="en-US" sz="1000" b="1" u="sng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u="sng" dirty="0">
                <a:solidFill>
                  <a:srgbClr val="CC7832"/>
                </a:solidFill>
                <a:latin typeface="Courier New" panose="02070309020205020404" pitchFamily="49" charset="0"/>
              </a:rPr>
              <a:t>in</a:t>
            </a:r>
            <a:r>
              <a:rPr lang="en-US" sz="1000" b="1" u="sng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u="sng" dirty="0">
                <a:solidFill>
                  <a:srgbClr val="CC7832"/>
                </a:solidFill>
                <a:latin typeface="Courier New" panose="02070309020205020404" pitchFamily="49" charset="0"/>
              </a:rPr>
              <a:t>class</a:t>
            </a:r>
            <a:r>
              <a:rPr lang="en-US" sz="1000" b="1" u="sng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u="sng" dirty="0" err="1">
                <a:solidFill>
                  <a:srgbClr val="CCCCCC"/>
                </a:solidFill>
                <a:latin typeface="Courier New" panose="02070309020205020404" pitchFamily="49" charset="0"/>
              </a:rPr>
              <a:t>zbp_i_sflight</a:t>
            </a:r>
            <a:r>
              <a:rPr lang="en-US" sz="1000" b="1" u="sng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u="sng" dirty="0">
                <a:solidFill>
                  <a:srgbClr val="CC7832"/>
                </a:solidFill>
                <a:latin typeface="Courier New" panose="02070309020205020404" pitchFamily="49" charset="0"/>
              </a:rPr>
              <a:t>unique;</a:t>
            </a:r>
          </a:p>
          <a:p>
            <a:pPr algn="l"/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with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draft;</a:t>
            </a:r>
          </a:p>
          <a:p>
            <a:pPr algn="l"/>
            <a:endParaRPr lang="de-DE" sz="1000" dirty="0">
              <a:latin typeface="Courier New" panose="02070309020205020404" pitchFamily="49" charset="0"/>
            </a:endParaRPr>
          </a:p>
          <a:p>
            <a:pPr algn="l"/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define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behavior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for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ZI_SFLIGHT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</a:rPr>
              <a:t>//alias &lt;</a:t>
            </a:r>
            <a:r>
              <a:rPr lang="en-US" sz="1000" b="1" dirty="0" err="1">
                <a:solidFill>
                  <a:srgbClr val="808080"/>
                </a:solidFill>
                <a:latin typeface="Courier New" panose="02070309020205020404" pitchFamily="49" charset="0"/>
              </a:rPr>
              <a:t>alias_name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</a:rPr>
              <a:t>&gt;</a:t>
            </a: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persistent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table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u="sng" dirty="0">
                <a:solidFill>
                  <a:srgbClr val="CCCCCC"/>
                </a:solidFill>
                <a:latin typeface="Courier New" panose="02070309020205020404" pitchFamily="49" charset="0"/>
              </a:rPr>
              <a:t>ZNM_SFLIGHT</a:t>
            </a: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draft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table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zdraft_znm_sflig</a:t>
            </a:r>
            <a:endParaRPr lang="de-DE" sz="1000" b="1" dirty="0">
              <a:solidFill>
                <a:srgbClr val="CCCCCC"/>
              </a:solidFill>
              <a:latin typeface="Courier New" panose="02070309020205020404" pitchFamily="49" charset="0"/>
            </a:endParaRPr>
          </a:p>
          <a:p>
            <a:pPr algn="l"/>
            <a:r>
              <a:rPr lang="sv-S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lock</a:t>
            </a:r>
            <a:r>
              <a:rPr lang="sv-S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sv-S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master</a:t>
            </a:r>
            <a:r>
              <a:rPr lang="sv-S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sv-S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total</a:t>
            </a:r>
            <a:r>
              <a:rPr lang="sv-S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sv-S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etag</a:t>
            </a:r>
            <a:r>
              <a:rPr lang="sv-S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sv-SE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LastChangedAt</a:t>
            </a:r>
          </a:p>
          <a:p>
            <a:pPr algn="l"/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authorization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master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(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instance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etag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master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LocalLastChangedAt</a:t>
            </a:r>
            <a:endParaRPr lang="de-DE" sz="1000" b="1" dirty="0">
              <a:solidFill>
                <a:srgbClr val="CCCCC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create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update;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delete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endParaRPr lang="de-DE" sz="1000" dirty="0"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association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u="sng" dirty="0">
                <a:solidFill>
                  <a:srgbClr val="CCCCCC"/>
                </a:solidFill>
                <a:latin typeface="Courier New" panose="02070309020205020404" pitchFamily="49" charset="0"/>
              </a:rPr>
              <a:t>_Booking</a:t>
            </a:r>
            <a:r>
              <a:rPr lang="de-DE" sz="1000" b="1" u="sng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u="sng" dirty="0">
                <a:solidFill>
                  <a:srgbClr val="CC7832"/>
                </a:solidFill>
                <a:latin typeface="Courier New" panose="02070309020205020404" pitchFamily="49" charset="0"/>
              </a:rPr>
              <a:t>{</a:t>
            </a:r>
            <a:r>
              <a:rPr lang="de-DE" sz="1000" b="1" u="sng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u="sng" dirty="0" err="1">
                <a:solidFill>
                  <a:srgbClr val="CC7832"/>
                </a:solidFill>
                <a:latin typeface="Courier New" panose="02070309020205020404" pitchFamily="49" charset="0"/>
              </a:rPr>
              <a:t>create</a:t>
            </a:r>
            <a:r>
              <a:rPr lang="de-DE" sz="1000" b="1" u="sng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  <a:r>
              <a:rPr lang="de-DE" sz="1000" b="1" u="sng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u="sng" dirty="0">
                <a:solidFill>
                  <a:srgbClr val="CC7832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de-DE" sz="1000" dirty="0"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draft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determine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action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Prepare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draft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action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Edit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draft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action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Activate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draft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action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Discard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draft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action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Resume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endParaRPr lang="de-DE" sz="1000" dirty="0">
              <a:latin typeface="Courier New" panose="02070309020205020404" pitchFamily="49" charset="0"/>
            </a:endParaRP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validation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u="sng" dirty="0" err="1">
                <a:solidFill>
                  <a:srgbClr val="CCCCCC"/>
                </a:solidFill>
                <a:latin typeface="Courier New" panose="02070309020205020404" pitchFamily="49" charset="0"/>
              </a:rPr>
              <a:t>validateFlightDate</a:t>
            </a:r>
            <a:r>
              <a:rPr lang="en-US" sz="1000" b="1" u="sng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u="sng" dirty="0">
                <a:solidFill>
                  <a:srgbClr val="CC7832"/>
                </a:solidFill>
                <a:latin typeface="Courier New" panose="02070309020205020404" pitchFamily="49" charset="0"/>
              </a:rPr>
              <a:t>on</a:t>
            </a:r>
            <a:r>
              <a:rPr lang="en-US" sz="1000" b="1" u="sng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u="sng" dirty="0">
                <a:solidFill>
                  <a:srgbClr val="CC7832"/>
                </a:solidFill>
                <a:latin typeface="Courier New" panose="02070309020205020404" pitchFamily="49" charset="0"/>
              </a:rPr>
              <a:t>save</a:t>
            </a:r>
            <a:r>
              <a:rPr lang="en-US" sz="1000" b="1" u="sng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u="sng" dirty="0">
                <a:solidFill>
                  <a:srgbClr val="CC7832"/>
                </a:solidFill>
                <a:latin typeface="Courier New" panose="02070309020205020404" pitchFamily="49" charset="0"/>
              </a:rPr>
              <a:t>{create;}</a:t>
            </a: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de-DE" sz="1000" dirty="0">
              <a:latin typeface="Courier New" panose="02070309020205020404" pitchFamily="49" charset="0"/>
            </a:endParaRPr>
          </a:p>
          <a:p>
            <a:pPr algn="l"/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define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behavior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for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ZI_SBOOK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</a:rPr>
              <a:t>//alias &lt;</a:t>
            </a:r>
            <a:r>
              <a:rPr lang="en-US" sz="1000" b="1" dirty="0" err="1">
                <a:solidFill>
                  <a:srgbClr val="808080"/>
                </a:solidFill>
                <a:latin typeface="Courier New" panose="02070309020205020404" pitchFamily="49" charset="0"/>
              </a:rPr>
              <a:t>alias_name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</a:rPr>
              <a:t>&gt;</a:t>
            </a: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persistent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table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u="sng" dirty="0">
                <a:solidFill>
                  <a:srgbClr val="CCCCCC"/>
                </a:solidFill>
                <a:latin typeface="Courier New" panose="02070309020205020404" pitchFamily="49" charset="0"/>
              </a:rPr>
              <a:t>SBOOK</a:t>
            </a: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draft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table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zdraft_sbook</a:t>
            </a:r>
            <a:endParaRPr lang="de-DE" sz="1000" b="1" dirty="0">
              <a:solidFill>
                <a:srgbClr val="CCCCCC"/>
              </a:solidFill>
              <a:latin typeface="Courier New" panose="02070309020205020404" pitchFamily="49" charset="0"/>
            </a:endParaRP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lock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dependent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by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_Flight</a:t>
            </a:r>
          </a:p>
          <a:p>
            <a:pPr algn="l"/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authorization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dependent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by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_Flight</a:t>
            </a:r>
          </a:p>
          <a:p>
            <a:pPr algn="l"/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etag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dependent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by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_Flight</a:t>
            </a: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update;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delete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field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readonly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Carrid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Connid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,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Fldate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association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u="sng" dirty="0">
                <a:solidFill>
                  <a:srgbClr val="CCCCCC"/>
                </a:solidFill>
                <a:latin typeface="Courier New" panose="02070309020205020404" pitchFamily="49" charset="0"/>
              </a:rPr>
              <a:t>_Flight</a:t>
            </a:r>
            <a:r>
              <a:rPr lang="de-DE" sz="1000" b="1" u="sng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endParaRPr lang="de-DE" sz="1000" dirty="0">
              <a:latin typeface="Courier New" panose="02070309020205020404" pitchFamily="49" charset="0"/>
            </a:endParaRP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action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features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: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instance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upgrade_class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result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[1]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$self;</a:t>
            </a:r>
          </a:p>
          <a:p>
            <a:pPr algn="l"/>
            <a:r>
              <a:rPr lang="en-US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determination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checkSeatsOcc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on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modify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{create;}</a:t>
            </a: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}</a:t>
            </a:r>
            <a:endParaRPr lang="de-DE" sz="1000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62EE447-8B66-9DE8-0E1A-21A1AD0009C9}"/>
              </a:ext>
            </a:extLst>
          </p:cNvPr>
          <p:cNvSpPr/>
          <p:nvPr/>
        </p:nvSpPr>
        <p:spPr>
          <a:xfrm>
            <a:off x="490341" y="265176"/>
            <a:ext cx="1655064" cy="61555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ZI_SFLIGHT</a:t>
            </a:r>
          </a:p>
        </p:txBody>
      </p:sp>
    </p:spTree>
    <p:extLst>
      <p:ext uri="{BB962C8B-B14F-4D97-AF65-F5344CB8AC3E}">
        <p14:creationId xmlns:p14="http://schemas.microsoft.com/office/powerpoint/2010/main" val="3227523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DED7C6D-CA31-9ECA-0A73-29158BBBC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387" y="2170545"/>
            <a:ext cx="6521903" cy="4476974"/>
          </a:xfrm>
        </p:spPr>
        <p:txBody>
          <a:bodyPr>
            <a:normAutofit/>
          </a:bodyPr>
          <a:lstStyle/>
          <a:p>
            <a:r>
              <a:rPr lang="de-DE" sz="2000" dirty="0"/>
              <a:t>Projektionen der </a:t>
            </a:r>
            <a:r>
              <a:rPr lang="de-DE" sz="2000" dirty="0" err="1"/>
              <a:t>Behavior</a:t>
            </a:r>
            <a:r>
              <a:rPr lang="de-DE" sz="2000" dirty="0"/>
              <a:t> </a:t>
            </a:r>
            <a:r>
              <a:rPr lang="de-DE" sz="2000" dirty="0" err="1"/>
              <a:t>Definitions</a:t>
            </a:r>
            <a:r>
              <a:rPr lang="de-DE" sz="2000" dirty="0"/>
              <a:t> anlegen</a:t>
            </a:r>
          </a:p>
          <a:p>
            <a:r>
              <a:rPr lang="de-DE" sz="2000" dirty="0"/>
              <a:t>CRUD Operationen angeben</a:t>
            </a:r>
          </a:p>
          <a:p>
            <a:r>
              <a:rPr lang="de-DE" sz="2000" dirty="0"/>
              <a:t>Zuvor definierte Actions angeben</a:t>
            </a:r>
          </a:p>
          <a:p>
            <a:pPr lvl="1"/>
            <a:endParaRPr lang="de-DE" sz="1600" dirty="0"/>
          </a:p>
          <a:p>
            <a:pPr lvl="1"/>
            <a:endParaRPr lang="de-DE" sz="1600" dirty="0"/>
          </a:p>
        </p:txBody>
      </p:sp>
      <p:pic>
        <p:nvPicPr>
          <p:cNvPr id="4" name="Grafik 3" descr="Ein Bild, das Text, Screenshot, Schrift, weiß enthält.&#10;&#10;Automatisch generierte Beschreibung">
            <a:extLst>
              <a:ext uri="{FF2B5EF4-FFF2-40B4-BE49-F238E27FC236}">
                <a16:creationId xmlns:a16="http://schemas.microsoft.com/office/drawing/2014/main" id="{04B729D8-E855-3C93-2F74-6704CC356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76" y="210481"/>
            <a:ext cx="2378940" cy="12940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C4AD4FF-D3D8-E2D4-47B6-210217C7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845" y="346253"/>
            <a:ext cx="4020111" cy="3648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693C51-B9D5-E96B-A2C6-3FDDACDE4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845" y="4319500"/>
            <a:ext cx="4496427" cy="1267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785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C47D03B7-DF2B-01E1-582A-1C10484A826E}"/>
              </a:ext>
            </a:extLst>
          </p:cNvPr>
          <p:cNvSpPr txBox="1"/>
          <p:nvPr/>
        </p:nvSpPr>
        <p:spPr>
          <a:xfrm>
            <a:off x="3048000" y="1077570"/>
            <a:ext cx="6096000" cy="501675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de-DE" sz="1000" b="1" u="sng" dirty="0" err="1">
                <a:solidFill>
                  <a:srgbClr val="CC7832"/>
                </a:solidFill>
                <a:latin typeface="Courier New" panose="02070309020205020404" pitchFamily="49" charset="0"/>
              </a:rPr>
              <a:t>projection</a:t>
            </a:r>
            <a:r>
              <a:rPr lang="de-DE" sz="1000" b="1" u="sng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endParaRPr lang="de-DE" sz="1000" dirty="0">
              <a:latin typeface="Courier New" panose="02070309020205020404" pitchFamily="49" charset="0"/>
            </a:endParaRPr>
          </a:p>
          <a:p>
            <a:pPr algn="l"/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use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draft;</a:t>
            </a:r>
          </a:p>
          <a:p>
            <a:pPr algn="l"/>
            <a:endParaRPr lang="de-DE" sz="1000" dirty="0">
              <a:latin typeface="Courier New" panose="02070309020205020404" pitchFamily="49" charset="0"/>
            </a:endParaRPr>
          </a:p>
          <a:p>
            <a:pPr algn="l"/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define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behavior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for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ZC_SFLIGHT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alias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Flight</a:t>
            </a:r>
          </a:p>
          <a:p>
            <a:pPr algn="l"/>
            <a:endParaRPr lang="de-DE" sz="1000" dirty="0">
              <a:latin typeface="Courier New" panose="02070309020205020404" pitchFamily="49" charset="0"/>
            </a:endParaRP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endParaRPr lang="de-DE" sz="1000" dirty="0"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use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create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use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update;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use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delete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endParaRPr lang="de-DE" sz="1000" dirty="0"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use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association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u="sng" dirty="0">
                <a:solidFill>
                  <a:srgbClr val="CCCCCC"/>
                </a:solidFill>
                <a:latin typeface="Courier New" panose="02070309020205020404" pitchFamily="49" charset="0"/>
              </a:rPr>
              <a:t>_Booking</a:t>
            </a:r>
            <a:r>
              <a:rPr lang="de-DE" sz="1000" b="1" u="sng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u="sng" dirty="0">
                <a:solidFill>
                  <a:srgbClr val="CC7832"/>
                </a:solidFill>
                <a:latin typeface="Courier New" panose="02070309020205020404" pitchFamily="49" charset="0"/>
              </a:rPr>
              <a:t>{</a:t>
            </a:r>
            <a:r>
              <a:rPr lang="de-DE" sz="1000" b="1" u="sng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u="sng" dirty="0" err="1">
                <a:solidFill>
                  <a:srgbClr val="CC7832"/>
                </a:solidFill>
                <a:latin typeface="Courier New" panose="02070309020205020404" pitchFamily="49" charset="0"/>
              </a:rPr>
              <a:t>create</a:t>
            </a:r>
            <a:r>
              <a:rPr lang="de-DE" sz="1000" b="1" u="sng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  <a:r>
              <a:rPr lang="de-DE" sz="1000" b="1" u="sng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u="sng" dirty="0">
                <a:solidFill>
                  <a:srgbClr val="CC7832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de-DE" sz="1000" dirty="0"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use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action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Edit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use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action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Activate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use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action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Discard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use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action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Prepare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use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action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Resume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de-DE" sz="1000" dirty="0">
              <a:latin typeface="Courier New" panose="02070309020205020404" pitchFamily="49" charset="0"/>
            </a:endParaRPr>
          </a:p>
          <a:p>
            <a:pPr algn="l"/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define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behavior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for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CCCCCC"/>
                </a:solidFill>
                <a:latin typeface="Courier New" panose="02070309020205020404" pitchFamily="49" charset="0"/>
              </a:rPr>
              <a:t>ZC_SBOOK</a:t>
            </a:r>
            <a:r>
              <a:rPr lang="en-US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</a:rPr>
              <a:t>//alias &lt;</a:t>
            </a:r>
            <a:r>
              <a:rPr lang="en-US" sz="1000" b="1" dirty="0" err="1">
                <a:solidFill>
                  <a:srgbClr val="808080"/>
                </a:solidFill>
                <a:latin typeface="Courier New" panose="02070309020205020404" pitchFamily="49" charset="0"/>
              </a:rPr>
              <a:t>alias_name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</a:rPr>
              <a:t>&gt;</a:t>
            </a:r>
          </a:p>
          <a:p>
            <a:pPr algn="l"/>
            <a:endParaRPr lang="de-DE" sz="1000" dirty="0">
              <a:latin typeface="Courier New" panose="02070309020205020404" pitchFamily="49" charset="0"/>
            </a:endParaRP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use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update;</a:t>
            </a: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use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delete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endParaRPr lang="de-DE" sz="1000" dirty="0"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use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association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u="sng" dirty="0">
                <a:solidFill>
                  <a:srgbClr val="CCCCCC"/>
                </a:solidFill>
                <a:latin typeface="Courier New" panose="02070309020205020404" pitchFamily="49" charset="0"/>
              </a:rPr>
              <a:t>_Flight</a:t>
            </a:r>
            <a:r>
              <a:rPr lang="de-DE" sz="1000" b="1" u="sng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endParaRPr lang="de-DE" sz="1000" dirty="0">
              <a:latin typeface="Courier New" panose="02070309020205020404" pitchFamily="49" charset="0"/>
            </a:endParaRPr>
          </a:p>
          <a:p>
            <a:pPr algn="l"/>
            <a:r>
              <a:rPr lang="de-DE" sz="1000" dirty="0">
                <a:solidFill>
                  <a:srgbClr val="AAAAAA"/>
                </a:solidFill>
                <a:latin typeface="Courier New" panose="02070309020205020404" pitchFamily="49" charset="0"/>
              </a:rPr>
              <a:t> 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use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7832"/>
                </a:solidFill>
                <a:latin typeface="Courier New" panose="02070309020205020404" pitchFamily="49" charset="0"/>
              </a:rPr>
              <a:t>action</a:t>
            </a:r>
            <a:r>
              <a:rPr lang="de-DE" sz="1000" b="1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de-DE" sz="1000" b="1" dirty="0" err="1">
                <a:solidFill>
                  <a:srgbClr val="CCCCCC"/>
                </a:solidFill>
                <a:latin typeface="Courier New" panose="02070309020205020404" pitchFamily="49" charset="0"/>
              </a:rPr>
              <a:t>upgrade_class</a:t>
            </a:r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endParaRPr lang="de-DE" sz="1000" dirty="0">
              <a:latin typeface="Courier New" panose="02070309020205020404" pitchFamily="49" charset="0"/>
            </a:endParaRPr>
          </a:p>
          <a:p>
            <a:pPr algn="l"/>
            <a:r>
              <a:rPr lang="de-DE" sz="1000" b="1" dirty="0">
                <a:solidFill>
                  <a:srgbClr val="CC7832"/>
                </a:solidFill>
                <a:latin typeface="Courier New" panose="02070309020205020404" pitchFamily="49" charset="0"/>
              </a:rPr>
              <a:t>}</a:t>
            </a:r>
            <a:endParaRPr lang="de-DE" sz="1000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0795A26-4D7A-3BEF-460E-C5949F170080}"/>
              </a:ext>
            </a:extLst>
          </p:cNvPr>
          <p:cNvSpPr/>
          <p:nvPr/>
        </p:nvSpPr>
        <p:spPr>
          <a:xfrm>
            <a:off x="490341" y="265176"/>
            <a:ext cx="1655064" cy="61555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ZC_SFLIGHT</a:t>
            </a:r>
          </a:p>
        </p:txBody>
      </p:sp>
    </p:spTree>
    <p:extLst>
      <p:ext uri="{BB962C8B-B14F-4D97-AF65-F5344CB8AC3E}">
        <p14:creationId xmlns:p14="http://schemas.microsoft.com/office/powerpoint/2010/main" val="3002500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Schrift, Billardkugel enthält.&#10;&#10;Automatisch generierte Beschreibung">
            <a:extLst>
              <a:ext uri="{FF2B5EF4-FFF2-40B4-BE49-F238E27FC236}">
                <a16:creationId xmlns:a16="http://schemas.microsoft.com/office/drawing/2014/main" id="{E2296E39-2EF8-7A29-6413-E53380065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18" y="256352"/>
            <a:ext cx="2418154" cy="1294039"/>
          </a:xfrm>
          <a:prstGeom prst="rect">
            <a:avLst/>
          </a:prstGeom>
        </p:spPr>
      </p:pic>
      <p:pic>
        <p:nvPicPr>
          <p:cNvPr id="8" name="Grafik 7" descr="Ein Bild, das Text, Schrift, Screenshot, Symbol enthält.&#10;&#10;Automatisch generierte Beschreibung">
            <a:extLst>
              <a:ext uri="{FF2B5EF4-FFF2-40B4-BE49-F238E27FC236}">
                <a16:creationId xmlns:a16="http://schemas.microsoft.com/office/drawing/2014/main" id="{27CE7AA3-B374-EC9B-3211-09734A434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84" y="256352"/>
            <a:ext cx="2378940" cy="129403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6D6FB39-23B6-BF23-CAAF-EF07D1D83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8" y="2094974"/>
            <a:ext cx="4391638" cy="895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EAC0AB-3BDD-B822-1A01-D0FFCA2D8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50" y="3535033"/>
            <a:ext cx="11700700" cy="2597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D086D720-FAB3-824E-D618-F74BD1306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351" y="1699492"/>
            <a:ext cx="6309468" cy="1514764"/>
          </a:xfrm>
        </p:spPr>
        <p:txBody>
          <a:bodyPr>
            <a:normAutofit/>
          </a:bodyPr>
          <a:lstStyle/>
          <a:p>
            <a:r>
              <a:rPr lang="de-DE" sz="2000" dirty="0"/>
              <a:t>Service Definition und Binding (ODATA V4) anlegen</a:t>
            </a:r>
          </a:p>
          <a:p>
            <a:r>
              <a:rPr lang="de-DE" sz="2000" dirty="0"/>
              <a:t>In Transaktion </a:t>
            </a:r>
            <a:r>
              <a:rPr lang="de-DE" sz="1400" b="0" i="1" dirty="0">
                <a:solidFill>
                  <a:srgbClr val="475E75"/>
                </a:solidFill>
                <a:effectLst/>
                <a:highlight>
                  <a:srgbClr val="FFFFFF"/>
                </a:highlight>
                <a:latin typeface="72" panose="020B0503030000000003" pitchFamily="34" charset="0"/>
              </a:rPr>
              <a:t>/n/</a:t>
            </a:r>
            <a:r>
              <a:rPr lang="de-DE" sz="1400" b="0" i="1" dirty="0" err="1">
                <a:solidFill>
                  <a:srgbClr val="475E75"/>
                </a:solidFill>
                <a:effectLst/>
                <a:highlight>
                  <a:srgbClr val="FFFFFF"/>
                </a:highlight>
                <a:latin typeface="72" panose="020B0503030000000003" pitchFamily="34" charset="0"/>
              </a:rPr>
              <a:t>iwfnd</a:t>
            </a:r>
            <a:r>
              <a:rPr lang="de-DE" sz="1400" b="0" i="1" dirty="0">
                <a:solidFill>
                  <a:srgbClr val="475E75"/>
                </a:solidFill>
                <a:effectLst/>
                <a:highlight>
                  <a:srgbClr val="FFFFFF"/>
                </a:highlight>
                <a:latin typeface="72" panose="020B0503030000000003" pitchFamily="34" charset="0"/>
              </a:rPr>
              <a:t>/v4_admin </a:t>
            </a:r>
            <a:r>
              <a:rPr lang="de-DE" sz="2000" dirty="0"/>
              <a:t>Service veröffentlichen</a:t>
            </a:r>
          </a:p>
          <a:p>
            <a:r>
              <a:rPr lang="de-DE" sz="2000" dirty="0"/>
              <a:t>In Service Binding auf ZC_SFLIGHT und dann auf Preview klicken </a:t>
            </a:r>
          </a:p>
          <a:p>
            <a:pPr lvl="1"/>
            <a:endParaRPr lang="de-DE" sz="1600" dirty="0"/>
          </a:p>
          <a:p>
            <a:pPr lvl="1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174659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2E0B5B5-8CEC-EFC7-512E-21A98A8A4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3" y="796575"/>
            <a:ext cx="11828573" cy="5264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3622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AF88EE9-AA1A-28AC-A308-69F52205A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5" y="761609"/>
            <a:ext cx="11711709" cy="53347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76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87348-2F83-794B-02BD-2F89F106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Wrapper </a:t>
            </a:r>
            <a:r>
              <a:rPr lang="de-DE" dirty="0" err="1"/>
              <a:t>class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DB2A8B6-03C0-6613-0A3F-5E3B6931A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0671" y="1825625"/>
            <a:ext cx="48906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96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F035E7-C4B0-21F1-4D5C-72FC920C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Transaktionales Verhalten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F6AFAA-95B0-6CDC-3A69-58314B2BE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652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87556-78C9-1A81-8B36-6BBBCD75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CRUD Operationen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7F9C62-2CC7-14DA-3F4C-311D638A3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21364" cy="4351338"/>
          </a:xfrm>
        </p:spPr>
        <p:txBody>
          <a:bodyPr>
            <a:normAutofit/>
          </a:bodyPr>
          <a:lstStyle/>
          <a:p>
            <a:r>
              <a:rPr lang="de-DE" sz="2000" dirty="0"/>
              <a:t>Die Standardoperationen Create, Read, Update, Delete werden im RAP </a:t>
            </a:r>
            <a:r>
              <a:rPr lang="de-DE" sz="2000" dirty="0" err="1"/>
              <a:t>Managed</a:t>
            </a:r>
            <a:r>
              <a:rPr lang="de-DE" sz="2000" dirty="0"/>
              <a:t> Scenario vom BO-Provider zur Verfügung gestellt und müssen nicht manuell implementiert werden</a:t>
            </a:r>
          </a:p>
          <a:p>
            <a:r>
              <a:rPr lang="de-DE" sz="2000" dirty="0"/>
              <a:t>Die entsprechenden Buttons erscheinen in der UI, sobald die entsprechenden Definitionen in den </a:t>
            </a:r>
            <a:r>
              <a:rPr lang="de-DE" sz="2000" dirty="0" err="1"/>
              <a:t>Behavior</a:t>
            </a:r>
            <a:r>
              <a:rPr lang="de-DE" sz="2000" dirty="0"/>
              <a:t> </a:t>
            </a:r>
            <a:r>
              <a:rPr lang="de-DE" sz="2000" dirty="0" err="1"/>
              <a:t>Definitions</a:t>
            </a:r>
            <a:r>
              <a:rPr lang="de-DE" sz="2000" dirty="0"/>
              <a:t> vorgenommen wurden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3CE8C2-7A30-AF91-561A-14F83F6BB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078" y="1581920"/>
            <a:ext cx="1543265" cy="352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D349CB9-509F-364F-D565-E6B8D2AE7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385" y="2313036"/>
            <a:ext cx="5690652" cy="3960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2532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BDA76-66DC-06DF-E8BB-5E9ED8B98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51B58A-58C1-CE11-CEDC-061C87271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5945" cy="4351338"/>
          </a:xfrm>
        </p:spPr>
        <p:txBody>
          <a:bodyPr>
            <a:normAutofit/>
          </a:bodyPr>
          <a:lstStyle/>
          <a:p>
            <a:r>
              <a:rPr lang="de-DE" sz="2000" dirty="0"/>
              <a:t>Die Action in </a:t>
            </a:r>
            <a:r>
              <a:rPr lang="de-DE" sz="2000" dirty="0" err="1"/>
              <a:t>Behavior</a:t>
            </a:r>
            <a:r>
              <a:rPr lang="de-DE" sz="2000" dirty="0"/>
              <a:t> Definition angeben</a:t>
            </a:r>
          </a:p>
          <a:p>
            <a:r>
              <a:rPr lang="de-DE" sz="2000" dirty="0"/>
              <a:t>Die Action in Projektion der </a:t>
            </a:r>
            <a:r>
              <a:rPr lang="de-DE" sz="2000" dirty="0" err="1"/>
              <a:t>Behavior</a:t>
            </a:r>
            <a:r>
              <a:rPr lang="de-DE" sz="2000" dirty="0"/>
              <a:t> Definition angeben</a:t>
            </a:r>
          </a:p>
          <a:p>
            <a:r>
              <a:rPr lang="de-DE" sz="2000" dirty="0"/>
              <a:t>Die Action als UI Annotation an entsprechender Stelle angeben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5DB13B-6D65-39C4-B226-8880E3822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826" y="1846407"/>
            <a:ext cx="5658640" cy="200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CFE309F-28EB-91BE-ED47-934E32C64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826" y="2385411"/>
            <a:ext cx="2324424" cy="1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7938079-59DE-8389-BB8E-694FF9020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826" y="2905362"/>
            <a:ext cx="4667901" cy="724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F665CDD-13EB-E173-9B8B-AAA908688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826" y="3968314"/>
            <a:ext cx="2962688" cy="685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5087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5F341-2EB1-9F72-027E-B07373816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Action mittels EML implementieren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F9911DF-9A2E-1CFF-04AA-86D383A7E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71" y="1562927"/>
            <a:ext cx="5539547" cy="3728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E425FFE-989C-8115-9CB1-24762205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71" y="2176608"/>
            <a:ext cx="4830869" cy="45197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32C8DA5-3A79-170C-300A-D80A5838E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686" y="3133583"/>
            <a:ext cx="6750843" cy="257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664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D78C8-4F8D-E2F4-ED6B-A64A5BFA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A1748C-ADFB-B80D-CCDD-4BF59960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44273" cy="4351338"/>
          </a:xfrm>
        </p:spPr>
        <p:txBody>
          <a:bodyPr>
            <a:normAutofit/>
          </a:bodyPr>
          <a:lstStyle/>
          <a:p>
            <a:r>
              <a:rPr lang="de-DE" sz="2000" dirty="0"/>
              <a:t>Validation in </a:t>
            </a:r>
            <a:r>
              <a:rPr lang="de-DE" sz="2000" dirty="0" err="1"/>
              <a:t>Behavior</a:t>
            </a:r>
            <a:r>
              <a:rPr lang="de-DE" sz="2000" dirty="0"/>
              <a:t> Definition inklusive Trigger angeben</a:t>
            </a:r>
          </a:p>
          <a:p>
            <a:r>
              <a:rPr lang="de-DE" sz="2000" dirty="0"/>
              <a:t>Validation in Verhaltensimplementierungsklasse implementieren</a:t>
            </a:r>
          </a:p>
          <a:p>
            <a:r>
              <a:rPr lang="de-DE" sz="2000" dirty="0"/>
              <a:t>Fehlernachricht definieren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BF7F9D-6FE2-6434-700B-3D4657EF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307" y="988649"/>
            <a:ext cx="4725059" cy="390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40C573B-19CE-0DEE-9EF0-16BF6496E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307" y="1507609"/>
            <a:ext cx="7316221" cy="3286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AD71634-C502-4AB2-F12F-C2FD1EA58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307" y="4922573"/>
            <a:ext cx="4153480" cy="1448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8BA8268-11CE-0630-40F5-39245F1F5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307" y="664979"/>
            <a:ext cx="4334480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4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4DE0E3-9399-68B5-3FB0-943BE3520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Determinations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6BBD89-52A3-1D4A-F430-B1FC86C62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1873" cy="4351338"/>
          </a:xfrm>
        </p:spPr>
        <p:txBody>
          <a:bodyPr>
            <a:normAutofit/>
          </a:bodyPr>
          <a:lstStyle/>
          <a:p>
            <a:r>
              <a:rPr lang="de-DE" sz="2000" dirty="0"/>
              <a:t>Determination ähnlich zur Validation in </a:t>
            </a:r>
            <a:r>
              <a:rPr lang="de-DE" sz="2000" dirty="0" err="1"/>
              <a:t>Behavior</a:t>
            </a:r>
            <a:r>
              <a:rPr lang="de-DE" sz="2000" dirty="0"/>
              <a:t> Definition angeben</a:t>
            </a:r>
          </a:p>
          <a:p>
            <a:r>
              <a:rPr lang="de-DE" sz="2000" dirty="0"/>
              <a:t>Aufgabe:? Determination in Verhaltensimplementierungsklasse implementieren</a:t>
            </a:r>
          </a:p>
          <a:p>
            <a:r>
              <a:rPr lang="de-DE" sz="2000" dirty="0"/>
              <a:t>Nach dem Anlegen einer neuen Buchung, soll die Sitzplatzbelegung aktualisiert werden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B1E5B8-9620-BFEE-5423-4C0FE6DC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889" y="2618064"/>
            <a:ext cx="4363059" cy="1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76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6819D-2E69-71FD-BD54-72D66B723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Feature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89C7BA-0786-EC5D-DC00-9B3A5988F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61145" cy="4351338"/>
          </a:xfrm>
        </p:spPr>
        <p:txBody>
          <a:bodyPr>
            <a:normAutofit/>
          </a:bodyPr>
          <a:lstStyle/>
          <a:p>
            <a:r>
              <a:rPr lang="de-DE" sz="2000" dirty="0"/>
              <a:t>Action kann durch Angabe der Klammer unter bestimmten Umständen ausgeblendet werden</a:t>
            </a:r>
          </a:p>
          <a:p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97D7A1-65A0-566A-94DD-126D1CC6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047" y="1773872"/>
            <a:ext cx="5687219" cy="21910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DACDB52-5DAF-F310-D74B-6223C6AE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047" y="2243372"/>
            <a:ext cx="2715004" cy="11050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DA8B8BD-01D7-5BFE-3648-0E90CB3BD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65" y="3668960"/>
            <a:ext cx="11784070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73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D99CC-61FE-641D-8AD4-42E550ED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Feature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E94664-5306-D7F2-03DA-57547DA49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1102"/>
          </a:xfrm>
        </p:spPr>
        <p:txBody>
          <a:bodyPr>
            <a:normAutofit/>
          </a:bodyPr>
          <a:lstStyle/>
          <a:p>
            <a:r>
              <a:rPr lang="de-DE" sz="2000" dirty="0"/>
              <a:t>Hat der Kunde die höchste Stufe, ist der Upgrade Button ausgegraut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1E2500-39F2-55A6-2547-69AB0A8EB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2464489"/>
            <a:ext cx="10963275" cy="1929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401063B-9583-E00D-E836-89E1413B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1" y="4564702"/>
            <a:ext cx="10963275" cy="1943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366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C7353-F100-43E1-0168-DBEA5A4B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Wrapper </a:t>
            </a:r>
            <a:r>
              <a:rPr lang="de-DE" dirty="0" err="1"/>
              <a:t>factory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9552B52-EC30-64DB-3B95-448C53536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918" y="1825625"/>
            <a:ext cx="91261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A3D26-7286-4DFB-FF8C-DDC4DB25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Test Class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156464-AF02-4D5A-5C28-4B46312EF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04" y="1690688"/>
            <a:ext cx="6576391" cy="472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92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B3606-AAF9-A336-432B-97E677ED2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Together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68787-BB8B-DA5A-B3CE-8F6F7C069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 Release State and </a:t>
            </a:r>
            <a:r>
              <a:rPr lang="de-DE" dirty="0" err="1"/>
              <a:t>option</a:t>
            </a:r>
            <a:r>
              <a:rPr lang="de-DE" dirty="0"/>
              <a:t> “Use in Cloud Development“.</a:t>
            </a:r>
          </a:p>
        </p:txBody>
      </p:sp>
    </p:spTree>
    <p:extLst>
      <p:ext uri="{BB962C8B-B14F-4D97-AF65-F5344CB8AC3E}">
        <p14:creationId xmlns:p14="http://schemas.microsoft.com/office/powerpoint/2010/main" val="1053250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0311BA-5C10-1F0A-7A0D-B872B9B2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DB Table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652068F-5180-BF93-859F-6CAD64A2E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4789" y="1825625"/>
            <a:ext cx="49624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8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A5C9C3-5D5D-67DD-6F1D-8E5EDBC9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Views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003141F-5F44-11DA-E415-DB996B00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259" y="1825625"/>
            <a:ext cx="4902507" cy="43513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EA71DE-E55F-B219-637C-3CC120835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52" y="1825625"/>
            <a:ext cx="5945965" cy="37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52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2929</Words>
  <Application>Microsoft Macintosh PowerPoint</Application>
  <PresentationFormat>Breitbild</PresentationFormat>
  <Paragraphs>522</Paragraphs>
  <Slides>47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6" baseType="lpstr">
      <vt:lpstr>72</vt:lpstr>
      <vt:lpstr>72 Brand Variable</vt:lpstr>
      <vt:lpstr>Aptos</vt:lpstr>
      <vt:lpstr>Aptos Display</vt:lpstr>
      <vt:lpstr>Arial</vt:lpstr>
      <vt:lpstr>Consolas</vt:lpstr>
      <vt:lpstr>Courier New</vt:lpstr>
      <vt:lpstr>Menlo</vt:lpstr>
      <vt:lpstr>Office</vt:lpstr>
      <vt:lpstr>Wrapper Scenario</vt:lpstr>
      <vt:lpstr>Wrapper Scenario</vt:lpstr>
      <vt:lpstr>Create Interface (local)</vt:lpstr>
      <vt:lpstr>Create Wrapper class</vt:lpstr>
      <vt:lpstr>Create Wrapper factory class</vt:lpstr>
      <vt:lpstr>Implement Test Class</vt:lpstr>
      <vt:lpstr>Together</vt:lpstr>
      <vt:lpstr>Create DB Table</vt:lpstr>
      <vt:lpstr>Create Views</vt:lpstr>
      <vt:lpstr>Create Metadata Extension </vt:lpstr>
      <vt:lpstr>Enhance Behavior Definition</vt:lpstr>
      <vt:lpstr>Create Behavior Projection</vt:lpstr>
      <vt:lpstr>Publish service binding and run SAP Fiori Elements preview</vt:lpstr>
      <vt:lpstr>Enhance behavior definition of data model</vt:lpstr>
      <vt:lpstr>Create data definition for products</vt:lpstr>
      <vt:lpstr>Enhance Metadata</vt:lpstr>
      <vt:lpstr>Enhance behavior implementation</vt:lpstr>
      <vt:lpstr>Implement new action createPurchRqnBAPISave</vt:lpstr>
      <vt:lpstr>Implement new action createPurchRqnBAPISave</vt:lpstr>
      <vt:lpstr>Implement on save validation using the BAPI test mode</vt:lpstr>
      <vt:lpstr>Implement unmanaged save</vt:lpstr>
      <vt:lpstr>Implement unmanaged save</vt:lpstr>
      <vt:lpstr>Expose the new action in Metadata Extension</vt:lpstr>
      <vt:lpstr>Expose the new action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Transaktionales Verhalten</vt:lpstr>
      <vt:lpstr>CRUD Operationen</vt:lpstr>
      <vt:lpstr>Actions</vt:lpstr>
      <vt:lpstr>Action mittels EML implementieren</vt:lpstr>
      <vt:lpstr>Validations</vt:lpstr>
      <vt:lpstr>Determinations</vt:lpstr>
      <vt:lpstr>Dynamic Feature Control</vt:lpstr>
      <vt:lpstr>Dynamic Feature Control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 Implementierungs-Workflow</dc:title>
  <dc:creator>Nils Meyhoff</dc:creator>
  <cp:lastModifiedBy>Jan  Jagusch</cp:lastModifiedBy>
  <cp:revision>24</cp:revision>
  <dcterms:created xsi:type="dcterms:W3CDTF">2024-05-22T07:20:18Z</dcterms:created>
  <dcterms:modified xsi:type="dcterms:W3CDTF">2024-06-12T22:05:07Z</dcterms:modified>
</cp:coreProperties>
</file>